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8" r:id="rId3"/>
    <p:sldId id="287" r:id="rId4"/>
    <p:sldId id="288" r:id="rId5"/>
    <p:sldId id="289" r:id="rId6"/>
    <p:sldId id="301" r:id="rId7"/>
    <p:sldId id="260" r:id="rId8"/>
    <p:sldId id="292" r:id="rId9"/>
    <p:sldId id="294" r:id="rId10"/>
    <p:sldId id="296" r:id="rId11"/>
    <p:sldId id="300" r:id="rId12"/>
    <p:sldId id="302" r:id="rId13"/>
    <p:sldId id="303" r:id="rId14"/>
    <p:sldId id="299" r:id="rId15"/>
    <p:sldId id="304" r:id="rId16"/>
    <p:sldId id="27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34" autoAdjust="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655290-7C36-4F71-87B2-87EAF0683FBC}"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endParaRPr lang="ru-RU"/>
        </a:p>
      </dgm:t>
    </dgm:pt>
    <dgm:pt modelId="{26F91F5B-9320-4FB2-BF4C-CD8CCA06D87D}">
      <dgm:prSet phldrT="[Текст]" custT="1"/>
      <dgm:spPr/>
      <dgm:t>
        <a:bodyPr/>
        <a:lstStyle/>
        <a:p>
          <a:pPr>
            <a:lnSpc>
              <a:spcPct val="100000"/>
            </a:lnSpc>
            <a:spcAft>
              <a:spcPts val="0"/>
            </a:spcAft>
          </a:pPr>
          <a:r>
            <a:rPr lang="kk-KZ" sz="1200" dirty="0">
              <a:solidFill>
                <a:sysClr val="windowText" lastClr="000000"/>
              </a:solidFill>
              <a:latin typeface="Times New Roman" pitchFamily="18" charset="0"/>
              <a:cs typeface="Times New Roman" pitchFamily="18" charset="0"/>
            </a:rPr>
            <a:t>Негізгі құралдардың</a:t>
          </a:r>
        </a:p>
        <a:p>
          <a:pPr>
            <a:lnSpc>
              <a:spcPct val="100000"/>
            </a:lnSpc>
            <a:spcAft>
              <a:spcPts val="0"/>
            </a:spcAft>
          </a:pPr>
          <a:r>
            <a:rPr lang="kk-KZ" sz="1200" dirty="0">
              <a:solidFill>
                <a:sysClr val="windowText" lastClr="000000"/>
              </a:solidFill>
              <a:latin typeface="Times New Roman" pitchFamily="18" charset="0"/>
              <a:cs typeface="Times New Roman" pitchFamily="18" charset="0"/>
            </a:rPr>
            <a:t>түсуі </a:t>
          </a:r>
          <a:endParaRPr lang="ru-RU" sz="1200" dirty="0">
            <a:solidFill>
              <a:sysClr val="windowText" lastClr="000000"/>
            </a:solidFill>
            <a:latin typeface="Times New Roman" pitchFamily="18" charset="0"/>
            <a:cs typeface="Times New Roman" pitchFamily="18" charset="0"/>
          </a:endParaRPr>
        </a:p>
      </dgm:t>
    </dgm:pt>
    <dgm:pt modelId="{A5256C41-AA72-43A3-B7E1-2F01146E839D}" type="parTrans" cxnId="{C4194763-E399-4C8E-A56C-6E8BA45C6553}">
      <dgm:prSet/>
      <dgm:spPr/>
      <dgm:t>
        <a:bodyPr/>
        <a:lstStyle/>
        <a:p>
          <a:endParaRPr lang="ru-RU"/>
        </a:p>
      </dgm:t>
    </dgm:pt>
    <dgm:pt modelId="{E8141A8D-5802-4481-B1E7-57E127AF0639}" type="sibTrans" cxnId="{C4194763-E399-4C8E-A56C-6E8BA45C6553}">
      <dgm:prSet/>
      <dgm:spPr/>
      <dgm:t>
        <a:bodyPr/>
        <a:lstStyle/>
        <a:p>
          <a:endParaRPr lang="ru-RU"/>
        </a:p>
      </dgm:t>
    </dgm:pt>
    <dgm:pt modelId="{6F1EF38B-F154-4D4A-9B87-007458603CB1}">
      <dgm:prSet phldrT="[Текст]" custT="1"/>
      <dgm:spPr/>
      <dgm:t>
        <a:bodyPr/>
        <a:lstStyle/>
        <a:p>
          <a:r>
            <a:rPr lang="kk-KZ" sz="1200" dirty="0">
              <a:solidFill>
                <a:sysClr val="windowText" lastClr="000000"/>
              </a:solidFill>
              <a:latin typeface="Times New Roman" pitchFamily="18" charset="0"/>
              <a:cs typeface="Times New Roman" pitchFamily="18" charset="0"/>
            </a:rPr>
            <a:t>кәсіпорыннның жарғалық </a:t>
          </a:r>
          <a:r>
            <a:rPr lang="kk-KZ" sz="1100" dirty="0">
              <a:solidFill>
                <a:sysClr val="windowText" lastClr="000000"/>
              </a:solidFill>
              <a:latin typeface="Times New Roman" pitchFamily="18" charset="0"/>
              <a:cs typeface="Times New Roman" pitchFamily="18" charset="0"/>
            </a:rPr>
            <a:t>қаражатына</a:t>
          </a:r>
          <a:r>
            <a:rPr lang="kk-KZ" sz="1200" dirty="0">
              <a:solidFill>
                <a:sysClr val="windowText" lastClr="000000"/>
              </a:solidFill>
              <a:latin typeface="Times New Roman" pitchFamily="18" charset="0"/>
              <a:cs typeface="Times New Roman" pitchFamily="18" charset="0"/>
            </a:rPr>
            <a:t> ұйымдастырушылардың салымдары</a:t>
          </a:r>
          <a:endParaRPr lang="ru-RU" sz="1200" dirty="0">
            <a:solidFill>
              <a:sysClr val="windowText" lastClr="000000"/>
            </a:solidFill>
            <a:latin typeface="Times New Roman" pitchFamily="18" charset="0"/>
            <a:cs typeface="Times New Roman" pitchFamily="18" charset="0"/>
          </a:endParaRPr>
        </a:p>
      </dgm:t>
    </dgm:pt>
    <dgm:pt modelId="{06074427-C15E-4438-8A70-A77C5D29BEE8}" type="parTrans" cxnId="{8BEA1116-6121-47D2-B3C2-DB77114A5880}">
      <dgm:prSet/>
      <dgm:spPr/>
      <dgm:t>
        <a:bodyPr/>
        <a:lstStyle/>
        <a:p>
          <a:endParaRPr lang="ru-RU"/>
        </a:p>
      </dgm:t>
    </dgm:pt>
    <dgm:pt modelId="{45955C44-1E30-4112-9E77-935E056652FF}" type="sibTrans" cxnId="{8BEA1116-6121-47D2-B3C2-DB77114A5880}">
      <dgm:prSet/>
      <dgm:spPr/>
      <dgm:t>
        <a:bodyPr/>
        <a:lstStyle/>
        <a:p>
          <a:endParaRPr lang="ru-RU"/>
        </a:p>
      </dgm:t>
    </dgm:pt>
    <dgm:pt modelId="{4C3CB622-00B4-4E46-9FF4-4B644E5FEBC2}">
      <dgm:prSet phldrT="[Текст]" custT="1"/>
      <dgm:spPr/>
      <dgm:t>
        <a:bodyPr/>
        <a:lstStyle/>
        <a:p>
          <a:r>
            <a:rPr lang="kk-KZ" sz="1200">
              <a:solidFill>
                <a:sysClr val="windowText" lastClr="000000"/>
              </a:solidFill>
              <a:latin typeface="Times New Roman" pitchFamily="18" charset="0"/>
              <a:cs typeface="Times New Roman" pitchFamily="18" charset="0"/>
            </a:rPr>
            <a:t>басқа кәсіпорындарда және тұлғаға төлеген алулары</a:t>
          </a:r>
          <a:endParaRPr lang="ru-RU" sz="1200">
            <a:solidFill>
              <a:sysClr val="windowText" lastClr="000000"/>
            </a:solidFill>
            <a:latin typeface="Times New Roman" pitchFamily="18" charset="0"/>
            <a:cs typeface="Times New Roman" pitchFamily="18" charset="0"/>
          </a:endParaRPr>
        </a:p>
      </dgm:t>
    </dgm:pt>
    <dgm:pt modelId="{A672A113-77F3-4AE1-AFE9-0B689CC85553}" type="parTrans" cxnId="{4EC96FEB-9CAD-4019-85B9-240B2ED04F11}">
      <dgm:prSet/>
      <dgm:spPr/>
      <dgm:t>
        <a:bodyPr/>
        <a:lstStyle/>
        <a:p>
          <a:endParaRPr lang="ru-RU"/>
        </a:p>
      </dgm:t>
    </dgm:pt>
    <dgm:pt modelId="{FFB308A1-96CD-48EB-8AF3-CAF1182CD00B}" type="sibTrans" cxnId="{4EC96FEB-9CAD-4019-85B9-240B2ED04F11}">
      <dgm:prSet/>
      <dgm:spPr/>
      <dgm:t>
        <a:bodyPr/>
        <a:lstStyle/>
        <a:p>
          <a:endParaRPr lang="ru-RU"/>
        </a:p>
      </dgm:t>
    </dgm:pt>
    <dgm:pt modelId="{64350FBF-7B15-47C2-8B90-702DECEE5CFF}">
      <dgm:prSet phldrT="[Текст]" custT="1"/>
      <dgm:spPr/>
      <dgm:t>
        <a:bodyPr/>
        <a:lstStyle/>
        <a:p>
          <a:r>
            <a:rPr lang="kk-KZ" sz="1200">
              <a:solidFill>
                <a:sysClr val="windowText" lastClr="000000"/>
              </a:solidFill>
              <a:latin typeface="Times New Roman" pitchFamily="18" charset="0"/>
              <a:cs typeface="Times New Roman" pitchFamily="18" charset="0"/>
            </a:rPr>
            <a:t>басқа кәсіпорындардан және тұлғалардан алынған қайтарусыз алулары</a:t>
          </a:r>
          <a:endParaRPr lang="ru-RU" sz="1200">
            <a:solidFill>
              <a:sysClr val="windowText" lastClr="000000"/>
            </a:solidFill>
            <a:latin typeface="Times New Roman" pitchFamily="18" charset="0"/>
            <a:cs typeface="Times New Roman" pitchFamily="18" charset="0"/>
          </a:endParaRPr>
        </a:p>
      </dgm:t>
    </dgm:pt>
    <dgm:pt modelId="{F485F7AD-8527-41AF-BF18-0B2D65D28FA6}" type="parTrans" cxnId="{5D2E2909-0445-4CDD-9815-C45FA93FC709}">
      <dgm:prSet/>
      <dgm:spPr/>
      <dgm:t>
        <a:bodyPr/>
        <a:lstStyle/>
        <a:p>
          <a:endParaRPr lang="ru-RU"/>
        </a:p>
      </dgm:t>
    </dgm:pt>
    <dgm:pt modelId="{A6F7DB1D-9ADD-446E-BA8B-E01E4BC3A648}" type="sibTrans" cxnId="{5D2E2909-0445-4CDD-9815-C45FA93FC709}">
      <dgm:prSet/>
      <dgm:spPr/>
      <dgm:t>
        <a:bodyPr/>
        <a:lstStyle/>
        <a:p>
          <a:endParaRPr lang="ru-RU"/>
        </a:p>
      </dgm:t>
    </dgm:pt>
    <dgm:pt modelId="{7CC7E673-9FC1-4D19-AF63-D9ADA6CE46D7}">
      <dgm:prSet phldrT="[Текст]" custT="1"/>
      <dgm:spPr/>
      <dgm:t>
        <a:bodyPr/>
        <a:lstStyle/>
        <a:p>
          <a:r>
            <a:rPr lang="kk-KZ" sz="1200">
              <a:solidFill>
                <a:sysClr val="windowText" lastClr="000000"/>
              </a:solidFill>
              <a:latin typeface="Times New Roman" pitchFamily="18" charset="0"/>
              <a:cs typeface="Times New Roman" pitchFamily="18" charset="0"/>
            </a:rPr>
            <a:t>басқару органдарымен субсидиялау</a:t>
          </a:r>
          <a:endParaRPr lang="ru-RU" sz="1200">
            <a:solidFill>
              <a:sysClr val="windowText" lastClr="000000"/>
            </a:solidFill>
            <a:latin typeface="Times New Roman" pitchFamily="18" charset="0"/>
            <a:cs typeface="Times New Roman" pitchFamily="18" charset="0"/>
          </a:endParaRPr>
        </a:p>
      </dgm:t>
    </dgm:pt>
    <dgm:pt modelId="{E7399821-169E-4DD1-8361-99F0B2266D9E}" type="parTrans" cxnId="{8BC2A8FF-098E-48CC-A7F4-B5C6CC007B63}">
      <dgm:prSet/>
      <dgm:spPr/>
      <dgm:t>
        <a:bodyPr/>
        <a:lstStyle/>
        <a:p>
          <a:endParaRPr lang="ru-RU"/>
        </a:p>
      </dgm:t>
    </dgm:pt>
    <dgm:pt modelId="{47AC9E7E-BE1F-4D14-8916-911077DEF605}" type="sibTrans" cxnId="{8BC2A8FF-098E-48CC-A7F4-B5C6CC007B63}">
      <dgm:prSet/>
      <dgm:spPr/>
      <dgm:t>
        <a:bodyPr/>
        <a:lstStyle/>
        <a:p>
          <a:endParaRPr lang="ru-RU"/>
        </a:p>
      </dgm:t>
    </dgm:pt>
    <dgm:pt modelId="{FE75BE15-633F-4C17-906A-DA9EEEE48957}">
      <dgm:prSet phldrT="[Текст]" custScaleX="216196" custRadScaleRad="151974"/>
      <dgm:spPr/>
      <dgm:t>
        <a:bodyPr/>
        <a:lstStyle/>
        <a:p>
          <a:endParaRPr lang="ru-RU"/>
        </a:p>
      </dgm:t>
    </dgm:pt>
    <dgm:pt modelId="{67C0F6EE-340F-4163-BF3F-2FEEFB47CD21}" type="parTrans" cxnId="{4F7488FD-6E33-49C7-9C87-323AF4F1431E}">
      <dgm:prSet/>
      <dgm:spPr/>
      <dgm:t>
        <a:bodyPr/>
        <a:lstStyle/>
        <a:p>
          <a:endParaRPr lang="ru-RU"/>
        </a:p>
      </dgm:t>
    </dgm:pt>
    <dgm:pt modelId="{F87D1E7B-D1E1-4E26-A60C-E16A7193CF3F}" type="sibTrans" cxnId="{4F7488FD-6E33-49C7-9C87-323AF4F1431E}">
      <dgm:prSet/>
      <dgm:spPr/>
      <dgm:t>
        <a:bodyPr/>
        <a:lstStyle/>
        <a:p>
          <a:endParaRPr lang="ru-RU"/>
        </a:p>
      </dgm:t>
    </dgm:pt>
    <dgm:pt modelId="{F511021D-87AB-4022-9A15-F1676504B5CB}">
      <dgm:prSet custT="1"/>
      <dgm:spPr/>
      <dgm:t>
        <a:bodyPr/>
        <a:lstStyle/>
        <a:p>
          <a:r>
            <a:rPr lang="kk-KZ" sz="1200">
              <a:solidFill>
                <a:sysClr val="windowText" lastClr="000000"/>
              </a:solidFill>
              <a:latin typeface="Times New Roman" pitchFamily="18" charset="0"/>
              <a:cs typeface="Times New Roman" pitchFamily="18" charset="0"/>
            </a:rPr>
            <a:t>күрделі салымдар</a:t>
          </a:r>
          <a:endParaRPr lang="ru-RU" sz="1200">
            <a:solidFill>
              <a:sysClr val="windowText" lastClr="000000"/>
            </a:solidFill>
            <a:latin typeface="Times New Roman" pitchFamily="18" charset="0"/>
            <a:cs typeface="Times New Roman" pitchFamily="18" charset="0"/>
          </a:endParaRPr>
        </a:p>
      </dgm:t>
    </dgm:pt>
    <dgm:pt modelId="{CB45B4A4-78F8-4794-9269-3A2D68CAA48F}" type="parTrans" cxnId="{88F61B2A-15CB-4BE5-AF16-E1DBEDD7ABC4}">
      <dgm:prSet/>
      <dgm:spPr/>
      <dgm:t>
        <a:bodyPr/>
        <a:lstStyle/>
        <a:p>
          <a:endParaRPr lang="ru-RU"/>
        </a:p>
      </dgm:t>
    </dgm:pt>
    <dgm:pt modelId="{5990D2EE-317B-49EC-A3CC-E4F0A9DEF338}" type="sibTrans" cxnId="{88F61B2A-15CB-4BE5-AF16-E1DBEDD7ABC4}">
      <dgm:prSet/>
      <dgm:spPr/>
      <dgm:t>
        <a:bodyPr/>
        <a:lstStyle/>
        <a:p>
          <a:endParaRPr lang="ru-RU"/>
        </a:p>
      </dgm:t>
    </dgm:pt>
    <dgm:pt modelId="{87178D3A-DB3F-4E19-820E-544EC75BA5C5}">
      <dgm:prSet phldrT="[Текст]" custScaleX="237272" custScaleY="74498"/>
      <dgm:spPr/>
      <dgm:t>
        <a:bodyPr/>
        <a:lstStyle/>
        <a:p>
          <a:endParaRPr lang="ru-RU"/>
        </a:p>
      </dgm:t>
    </dgm:pt>
    <dgm:pt modelId="{02D53519-A3FE-49BA-AD28-8A08611869F7}" type="parTrans" cxnId="{61DBDF9B-1E7D-4107-93C6-19A011B91658}">
      <dgm:prSet/>
      <dgm:spPr/>
      <dgm:t>
        <a:bodyPr/>
        <a:lstStyle/>
        <a:p>
          <a:endParaRPr lang="ru-RU"/>
        </a:p>
      </dgm:t>
    </dgm:pt>
    <dgm:pt modelId="{E74A8C32-CD57-459D-8E24-714A8C5C7739}" type="sibTrans" cxnId="{61DBDF9B-1E7D-4107-93C6-19A011B91658}">
      <dgm:prSet/>
      <dgm:spPr/>
      <dgm:t>
        <a:bodyPr/>
        <a:lstStyle/>
        <a:p>
          <a:endParaRPr lang="ru-RU"/>
        </a:p>
      </dgm:t>
    </dgm:pt>
    <dgm:pt modelId="{ECE85FB3-BF45-4E4C-81CC-8783FCD53565}">
      <dgm:prSet phldrT="[Текст]" custScaleX="237272" custScaleY="74498"/>
      <dgm:spPr/>
      <dgm:t>
        <a:bodyPr/>
        <a:lstStyle/>
        <a:p>
          <a:endParaRPr lang="ru-RU"/>
        </a:p>
      </dgm:t>
    </dgm:pt>
    <dgm:pt modelId="{336ACD36-39DE-4C75-B21C-F6F0E548B8E1}" type="parTrans" cxnId="{58A36A07-DA90-47C5-82AE-466B650C6566}">
      <dgm:prSet/>
      <dgm:spPr/>
      <dgm:t>
        <a:bodyPr/>
        <a:lstStyle/>
        <a:p>
          <a:endParaRPr lang="ru-RU"/>
        </a:p>
      </dgm:t>
    </dgm:pt>
    <dgm:pt modelId="{D5A599B3-DC6E-4D74-A179-4213C50D9606}" type="sibTrans" cxnId="{58A36A07-DA90-47C5-82AE-466B650C6566}">
      <dgm:prSet/>
      <dgm:spPr/>
      <dgm:t>
        <a:bodyPr/>
        <a:lstStyle/>
        <a:p>
          <a:endParaRPr lang="ru-RU"/>
        </a:p>
      </dgm:t>
    </dgm:pt>
    <dgm:pt modelId="{D9B1F61C-E60F-483D-A6E6-DD3C13B37D1B}">
      <dgm:prSet phldrT="[Текст]" custScaleX="237272" custScaleY="74498"/>
      <dgm:spPr/>
      <dgm:t>
        <a:bodyPr/>
        <a:lstStyle/>
        <a:p>
          <a:endParaRPr lang="ru-RU"/>
        </a:p>
      </dgm:t>
    </dgm:pt>
    <dgm:pt modelId="{2A1186EC-9B1F-4E11-AD8F-AE779B024DBA}" type="parTrans" cxnId="{42131961-48E2-46DF-B47F-7BA1919AC149}">
      <dgm:prSet/>
      <dgm:spPr/>
      <dgm:t>
        <a:bodyPr/>
        <a:lstStyle/>
        <a:p>
          <a:endParaRPr lang="ru-RU"/>
        </a:p>
      </dgm:t>
    </dgm:pt>
    <dgm:pt modelId="{E95AE211-A8B9-441F-B4F7-25077EDE418A}" type="sibTrans" cxnId="{42131961-48E2-46DF-B47F-7BA1919AC149}">
      <dgm:prSet/>
      <dgm:spPr/>
      <dgm:t>
        <a:bodyPr/>
        <a:lstStyle/>
        <a:p>
          <a:endParaRPr lang="ru-RU"/>
        </a:p>
      </dgm:t>
    </dgm:pt>
    <dgm:pt modelId="{1F77679A-E6E5-4263-822B-565A41A5C07A}">
      <dgm:prSet phldrT="[Текст]" custT="1"/>
      <dgm:spPr/>
      <dgm:t>
        <a:bodyPr/>
        <a:lstStyle/>
        <a:p>
          <a:r>
            <a:rPr lang="kk-KZ" sz="1200">
              <a:solidFill>
                <a:sysClr val="windowText" lastClr="000000"/>
              </a:solidFill>
              <a:latin typeface="Times New Roman" pitchFamily="18" charset="0"/>
              <a:cs typeface="Times New Roman" pitchFamily="18" charset="0"/>
            </a:rPr>
            <a:t>қаржыландыру жалының шартына байланысты негізгі құралдар объектілері түсуі </a:t>
          </a:r>
          <a:endParaRPr lang="ru-RU" sz="1200">
            <a:solidFill>
              <a:sysClr val="windowText" lastClr="000000"/>
            </a:solidFill>
            <a:latin typeface="Times New Roman" pitchFamily="18" charset="0"/>
            <a:cs typeface="Times New Roman" pitchFamily="18" charset="0"/>
          </a:endParaRPr>
        </a:p>
      </dgm:t>
    </dgm:pt>
    <dgm:pt modelId="{885A56DF-F826-43E2-9D89-86B46C3A7E34}" type="parTrans" cxnId="{0B0E3A18-B290-42EA-AFB5-209ADEEE6A35}">
      <dgm:prSet/>
      <dgm:spPr/>
      <dgm:t>
        <a:bodyPr/>
        <a:lstStyle/>
        <a:p>
          <a:endParaRPr lang="ru-RU"/>
        </a:p>
      </dgm:t>
    </dgm:pt>
    <dgm:pt modelId="{BD42DF11-2199-4188-91EF-C6FFF0BAE9AF}" type="sibTrans" cxnId="{0B0E3A18-B290-42EA-AFB5-209ADEEE6A35}">
      <dgm:prSet/>
      <dgm:spPr/>
      <dgm:t>
        <a:bodyPr/>
        <a:lstStyle/>
        <a:p>
          <a:endParaRPr lang="ru-RU"/>
        </a:p>
      </dgm:t>
    </dgm:pt>
    <dgm:pt modelId="{0F43C254-F6BF-4119-8386-A46D0C15C572}" type="pres">
      <dgm:prSet presAssocID="{D0655290-7C36-4F71-87B2-87EAF0683FBC}" presName="cycle" presStyleCnt="0">
        <dgm:presLayoutVars>
          <dgm:chMax val="1"/>
          <dgm:dir/>
          <dgm:animLvl val="ctr"/>
          <dgm:resizeHandles val="exact"/>
        </dgm:presLayoutVars>
      </dgm:prSet>
      <dgm:spPr/>
      <dgm:t>
        <a:bodyPr/>
        <a:lstStyle/>
        <a:p>
          <a:endParaRPr lang="ru-RU"/>
        </a:p>
      </dgm:t>
    </dgm:pt>
    <dgm:pt modelId="{211A189F-E73A-4D91-9334-030962C076B7}" type="pres">
      <dgm:prSet presAssocID="{26F91F5B-9320-4FB2-BF4C-CD8CCA06D87D}" presName="centerShape" presStyleLbl="node0" presStyleIdx="0" presStyleCnt="1" custScaleX="158427"/>
      <dgm:spPr/>
      <dgm:t>
        <a:bodyPr/>
        <a:lstStyle/>
        <a:p>
          <a:endParaRPr lang="ru-RU"/>
        </a:p>
      </dgm:t>
    </dgm:pt>
    <dgm:pt modelId="{6B91B691-07FC-43C0-B3A1-72E82BD04FCA}" type="pres">
      <dgm:prSet presAssocID="{06074427-C15E-4438-8A70-A77C5D29BEE8}" presName="Name9" presStyleLbl="parChTrans1D2" presStyleIdx="0" presStyleCnt="6"/>
      <dgm:spPr/>
      <dgm:t>
        <a:bodyPr/>
        <a:lstStyle/>
        <a:p>
          <a:endParaRPr lang="ru-RU"/>
        </a:p>
      </dgm:t>
    </dgm:pt>
    <dgm:pt modelId="{C3AD8619-4649-4A9E-AA77-431425A0AD3D}" type="pres">
      <dgm:prSet presAssocID="{06074427-C15E-4438-8A70-A77C5D29BEE8}" presName="connTx" presStyleLbl="parChTrans1D2" presStyleIdx="0" presStyleCnt="6"/>
      <dgm:spPr/>
      <dgm:t>
        <a:bodyPr/>
        <a:lstStyle/>
        <a:p>
          <a:endParaRPr lang="ru-RU"/>
        </a:p>
      </dgm:t>
    </dgm:pt>
    <dgm:pt modelId="{F8AC2062-D3D2-4B46-89BB-688772475E5B}" type="pres">
      <dgm:prSet presAssocID="{6F1EF38B-F154-4D4A-9B87-007458603CB1}" presName="node" presStyleLbl="node1" presStyleIdx="0" presStyleCnt="6" custScaleX="237272" custScaleY="90143">
        <dgm:presLayoutVars>
          <dgm:bulletEnabled val="1"/>
        </dgm:presLayoutVars>
      </dgm:prSet>
      <dgm:spPr/>
      <dgm:t>
        <a:bodyPr/>
        <a:lstStyle/>
        <a:p>
          <a:endParaRPr lang="ru-RU"/>
        </a:p>
      </dgm:t>
    </dgm:pt>
    <dgm:pt modelId="{094F18E8-AD9E-421A-A95A-BEBC36ED764E}" type="pres">
      <dgm:prSet presAssocID="{CB45B4A4-78F8-4794-9269-3A2D68CAA48F}" presName="Name9" presStyleLbl="parChTrans1D2" presStyleIdx="1" presStyleCnt="6"/>
      <dgm:spPr/>
      <dgm:t>
        <a:bodyPr/>
        <a:lstStyle/>
        <a:p>
          <a:endParaRPr lang="ru-RU"/>
        </a:p>
      </dgm:t>
    </dgm:pt>
    <dgm:pt modelId="{7D7A57AD-4BAB-40CA-93AB-A8C16CC1DF08}" type="pres">
      <dgm:prSet presAssocID="{CB45B4A4-78F8-4794-9269-3A2D68CAA48F}" presName="connTx" presStyleLbl="parChTrans1D2" presStyleIdx="1" presStyleCnt="6"/>
      <dgm:spPr/>
      <dgm:t>
        <a:bodyPr/>
        <a:lstStyle/>
        <a:p>
          <a:endParaRPr lang="ru-RU"/>
        </a:p>
      </dgm:t>
    </dgm:pt>
    <dgm:pt modelId="{894F8A0E-12CA-436D-AF06-075EA35644A8}" type="pres">
      <dgm:prSet presAssocID="{F511021D-87AB-4022-9A15-F1676504B5CB}" presName="node" presStyleLbl="node1" presStyleIdx="1" presStyleCnt="6" custScaleX="176484" custScaleY="63769" custRadScaleRad="146298" custRadScaleInc="33124">
        <dgm:presLayoutVars>
          <dgm:bulletEnabled val="1"/>
        </dgm:presLayoutVars>
      </dgm:prSet>
      <dgm:spPr/>
      <dgm:t>
        <a:bodyPr/>
        <a:lstStyle/>
        <a:p>
          <a:endParaRPr lang="ru-RU"/>
        </a:p>
      </dgm:t>
    </dgm:pt>
    <dgm:pt modelId="{E386A444-F457-4123-8FFC-93512FC66E9E}" type="pres">
      <dgm:prSet presAssocID="{A672A113-77F3-4AE1-AFE9-0B689CC85553}" presName="Name9" presStyleLbl="parChTrans1D2" presStyleIdx="2" presStyleCnt="6"/>
      <dgm:spPr/>
      <dgm:t>
        <a:bodyPr/>
        <a:lstStyle/>
        <a:p>
          <a:endParaRPr lang="ru-RU"/>
        </a:p>
      </dgm:t>
    </dgm:pt>
    <dgm:pt modelId="{57FADE48-BA51-47F8-8595-99017472E31E}" type="pres">
      <dgm:prSet presAssocID="{A672A113-77F3-4AE1-AFE9-0B689CC85553}" presName="connTx" presStyleLbl="parChTrans1D2" presStyleIdx="2" presStyleCnt="6"/>
      <dgm:spPr/>
      <dgm:t>
        <a:bodyPr/>
        <a:lstStyle/>
        <a:p>
          <a:endParaRPr lang="ru-RU"/>
        </a:p>
      </dgm:t>
    </dgm:pt>
    <dgm:pt modelId="{6F6DCD9C-5954-44DE-87EA-07579746176F}" type="pres">
      <dgm:prSet presAssocID="{4C3CB622-00B4-4E46-9FF4-4B644E5FEBC2}" presName="node" presStyleLbl="node1" presStyleIdx="2" presStyleCnt="6" custScaleX="216196" custRadScaleRad="147407" custRadScaleInc="-40263">
        <dgm:presLayoutVars>
          <dgm:bulletEnabled val="1"/>
        </dgm:presLayoutVars>
      </dgm:prSet>
      <dgm:spPr/>
      <dgm:t>
        <a:bodyPr/>
        <a:lstStyle/>
        <a:p>
          <a:endParaRPr lang="ru-RU"/>
        </a:p>
      </dgm:t>
    </dgm:pt>
    <dgm:pt modelId="{EC0B83B6-4CF3-45DC-90F8-8E4A3AC123D4}" type="pres">
      <dgm:prSet presAssocID="{F485F7AD-8527-41AF-BF18-0B2D65D28FA6}" presName="Name9" presStyleLbl="parChTrans1D2" presStyleIdx="3" presStyleCnt="6"/>
      <dgm:spPr/>
      <dgm:t>
        <a:bodyPr/>
        <a:lstStyle/>
        <a:p>
          <a:endParaRPr lang="ru-RU"/>
        </a:p>
      </dgm:t>
    </dgm:pt>
    <dgm:pt modelId="{A2F154E0-B92F-4F6C-941C-4C3622B03B29}" type="pres">
      <dgm:prSet presAssocID="{F485F7AD-8527-41AF-BF18-0B2D65D28FA6}" presName="connTx" presStyleLbl="parChTrans1D2" presStyleIdx="3" presStyleCnt="6"/>
      <dgm:spPr/>
      <dgm:t>
        <a:bodyPr/>
        <a:lstStyle/>
        <a:p>
          <a:endParaRPr lang="ru-RU"/>
        </a:p>
      </dgm:t>
    </dgm:pt>
    <dgm:pt modelId="{07CA021D-3D97-46CE-8E3A-B0BFD8A1BAFE}" type="pres">
      <dgm:prSet presAssocID="{64350FBF-7B15-47C2-8B90-702DECEE5CFF}" presName="node" presStyleLbl="node1" presStyleIdx="3" presStyleCnt="6" custScaleX="234982" custRadScaleRad="106242" custRadScaleInc="12597">
        <dgm:presLayoutVars>
          <dgm:bulletEnabled val="1"/>
        </dgm:presLayoutVars>
      </dgm:prSet>
      <dgm:spPr/>
      <dgm:t>
        <a:bodyPr/>
        <a:lstStyle/>
        <a:p>
          <a:endParaRPr lang="ru-RU"/>
        </a:p>
      </dgm:t>
    </dgm:pt>
    <dgm:pt modelId="{995C42DD-8D6E-46F2-8A73-3FBE4658CD17}" type="pres">
      <dgm:prSet presAssocID="{E7399821-169E-4DD1-8361-99F0B2266D9E}" presName="Name9" presStyleLbl="parChTrans1D2" presStyleIdx="4" presStyleCnt="6"/>
      <dgm:spPr/>
      <dgm:t>
        <a:bodyPr/>
        <a:lstStyle/>
        <a:p>
          <a:endParaRPr lang="ru-RU"/>
        </a:p>
      </dgm:t>
    </dgm:pt>
    <dgm:pt modelId="{931BFA37-ECEB-432D-940A-3B2E25DBB5FD}" type="pres">
      <dgm:prSet presAssocID="{E7399821-169E-4DD1-8361-99F0B2266D9E}" presName="connTx" presStyleLbl="parChTrans1D2" presStyleIdx="4" presStyleCnt="6"/>
      <dgm:spPr/>
      <dgm:t>
        <a:bodyPr/>
        <a:lstStyle/>
        <a:p>
          <a:endParaRPr lang="ru-RU"/>
        </a:p>
      </dgm:t>
    </dgm:pt>
    <dgm:pt modelId="{3BB0F65D-73D9-4EF0-9BCB-539F5278BE2B}" type="pres">
      <dgm:prSet presAssocID="{7CC7E673-9FC1-4D19-AF63-D9ADA6CE46D7}" presName="node" presStyleLbl="node1" presStyleIdx="4" presStyleCnt="6" custScaleX="191787" custScaleY="75016" custRadScaleRad="151157" custRadScaleInc="41223">
        <dgm:presLayoutVars>
          <dgm:bulletEnabled val="1"/>
        </dgm:presLayoutVars>
      </dgm:prSet>
      <dgm:spPr/>
      <dgm:t>
        <a:bodyPr/>
        <a:lstStyle/>
        <a:p>
          <a:endParaRPr lang="ru-RU"/>
        </a:p>
      </dgm:t>
    </dgm:pt>
    <dgm:pt modelId="{DE697B3A-9598-424C-87E4-FF4A0A9B4B9E}" type="pres">
      <dgm:prSet presAssocID="{885A56DF-F826-43E2-9D89-86B46C3A7E34}" presName="Name9" presStyleLbl="parChTrans1D2" presStyleIdx="5" presStyleCnt="6"/>
      <dgm:spPr/>
      <dgm:t>
        <a:bodyPr/>
        <a:lstStyle/>
        <a:p>
          <a:endParaRPr lang="ru-RU"/>
        </a:p>
      </dgm:t>
    </dgm:pt>
    <dgm:pt modelId="{60F7746B-EA39-4C6F-B6D1-3567311F894A}" type="pres">
      <dgm:prSet presAssocID="{885A56DF-F826-43E2-9D89-86B46C3A7E34}" presName="connTx" presStyleLbl="parChTrans1D2" presStyleIdx="5" presStyleCnt="6"/>
      <dgm:spPr/>
      <dgm:t>
        <a:bodyPr/>
        <a:lstStyle/>
        <a:p>
          <a:endParaRPr lang="ru-RU"/>
        </a:p>
      </dgm:t>
    </dgm:pt>
    <dgm:pt modelId="{ECC96464-3EEC-40D2-8BAA-917B915DB3CB}" type="pres">
      <dgm:prSet presAssocID="{1F77679A-E6E5-4263-822B-565A41A5C07A}" presName="node" presStyleLbl="node1" presStyleIdx="5" presStyleCnt="6" custScaleX="221757" custRadScaleRad="157327" custRadScaleInc="-43524">
        <dgm:presLayoutVars>
          <dgm:bulletEnabled val="1"/>
        </dgm:presLayoutVars>
      </dgm:prSet>
      <dgm:spPr/>
      <dgm:t>
        <a:bodyPr/>
        <a:lstStyle/>
        <a:p>
          <a:endParaRPr lang="ru-RU"/>
        </a:p>
      </dgm:t>
    </dgm:pt>
  </dgm:ptLst>
  <dgm:cxnLst>
    <dgm:cxn modelId="{B809DDF9-C56B-432A-82D0-494240A133BD}" type="presOf" srcId="{E7399821-169E-4DD1-8361-99F0B2266D9E}" destId="{995C42DD-8D6E-46F2-8A73-3FBE4658CD17}" srcOrd="0" destOrd="0" presId="urn:microsoft.com/office/officeart/2005/8/layout/radial1"/>
    <dgm:cxn modelId="{8BEA1116-6121-47D2-B3C2-DB77114A5880}" srcId="{26F91F5B-9320-4FB2-BF4C-CD8CCA06D87D}" destId="{6F1EF38B-F154-4D4A-9B87-007458603CB1}" srcOrd="0" destOrd="0" parTransId="{06074427-C15E-4438-8A70-A77C5D29BEE8}" sibTransId="{45955C44-1E30-4112-9E77-935E056652FF}"/>
    <dgm:cxn modelId="{143EF4A4-C261-4402-8C6E-C6941A52B88F}" type="presOf" srcId="{7CC7E673-9FC1-4D19-AF63-D9ADA6CE46D7}" destId="{3BB0F65D-73D9-4EF0-9BCB-539F5278BE2B}" srcOrd="0" destOrd="0" presId="urn:microsoft.com/office/officeart/2005/8/layout/radial1"/>
    <dgm:cxn modelId="{0B0E3A18-B290-42EA-AFB5-209ADEEE6A35}" srcId="{26F91F5B-9320-4FB2-BF4C-CD8CCA06D87D}" destId="{1F77679A-E6E5-4263-822B-565A41A5C07A}" srcOrd="5" destOrd="0" parTransId="{885A56DF-F826-43E2-9D89-86B46C3A7E34}" sibTransId="{BD42DF11-2199-4188-91EF-C6FFF0BAE9AF}"/>
    <dgm:cxn modelId="{1CA35CB7-A8E6-4C94-94C4-FB17ED5E8D42}" type="presOf" srcId="{885A56DF-F826-43E2-9D89-86B46C3A7E34}" destId="{DE697B3A-9598-424C-87E4-FF4A0A9B4B9E}" srcOrd="0" destOrd="0" presId="urn:microsoft.com/office/officeart/2005/8/layout/radial1"/>
    <dgm:cxn modelId="{58A36A07-DA90-47C5-82AE-466B650C6566}" srcId="{D0655290-7C36-4F71-87B2-87EAF0683FBC}" destId="{ECE85FB3-BF45-4E4C-81CC-8783FCD53565}" srcOrd="3" destOrd="0" parTransId="{336ACD36-39DE-4C75-B21C-F6F0E548B8E1}" sibTransId="{D5A599B3-DC6E-4D74-A179-4213C50D9606}"/>
    <dgm:cxn modelId="{8BC2A8FF-098E-48CC-A7F4-B5C6CC007B63}" srcId="{26F91F5B-9320-4FB2-BF4C-CD8CCA06D87D}" destId="{7CC7E673-9FC1-4D19-AF63-D9ADA6CE46D7}" srcOrd="4" destOrd="0" parTransId="{E7399821-169E-4DD1-8361-99F0B2266D9E}" sibTransId="{47AC9E7E-BE1F-4D14-8916-911077DEF605}"/>
    <dgm:cxn modelId="{46B4A0F1-A68F-4611-B911-03F9C6404602}" type="presOf" srcId="{F485F7AD-8527-41AF-BF18-0B2D65D28FA6}" destId="{A2F154E0-B92F-4F6C-941C-4C3622B03B29}" srcOrd="1" destOrd="0" presId="urn:microsoft.com/office/officeart/2005/8/layout/radial1"/>
    <dgm:cxn modelId="{1828EF4A-A6FF-4B96-9755-EF9E4E162C0F}" type="presOf" srcId="{F485F7AD-8527-41AF-BF18-0B2D65D28FA6}" destId="{EC0B83B6-4CF3-45DC-90F8-8E4A3AC123D4}" srcOrd="0" destOrd="0" presId="urn:microsoft.com/office/officeart/2005/8/layout/radial1"/>
    <dgm:cxn modelId="{2E530D0E-8FEE-4769-9F93-7C559BEA5D2E}" type="presOf" srcId="{4C3CB622-00B4-4E46-9FF4-4B644E5FEBC2}" destId="{6F6DCD9C-5954-44DE-87EA-07579746176F}" srcOrd="0" destOrd="0" presId="urn:microsoft.com/office/officeart/2005/8/layout/radial1"/>
    <dgm:cxn modelId="{0F406B66-6570-4BF5-9328-2E328CA1A23F}" type="presOf" srcId="{A672A113-77F3-4AE1-AFE9-0B689CC85553}" destId="{E386A444-F457-4123-8FFC-93512FC66E9E}" srcOrd="0" destOrd="0" presId="urn:microsoft.com/office/officeart/2005/8/layout/radial1"/>
    <dgm:cxn modelId="{42131961-48E2-46DF-B47F-7BA1919AC149}" srcId="{D0655290-7C36-4F71-87B2-87EAF0683FBC}" destId="{D9B1F61C-E60F-483D-A6E6-DD3C13B37D1B}" srcOrd="4" destOrd="0" parTransId="{2A1186EC-9B1F-4E11-AD8F-AE779B024DBA}" sibTransId="{E95AE211-A8B9-441F-B4F7-25077EDE418A}"/>
    <dgm:cxn modelId="{E1840DD6-ECCD-423E-A69E-FF1C510800FF}" type="presOf" srcId="{06074427-C15E-4438-8A70-A77C5D29BEE8}" destId="{6B91B691-07FC-43C0-B3A1-72E82BD04FCA}" srcOrd="0" destOrd="0" presId="urn:microsoft.com/office/officeart/2005/8/layout/radial1"/>
    <dgm:cxn modelId="{26B611A0-07D3-4415-B2E1-C6CA83193878}" type="presOf" srcId="{26F91F5B-9320-4FB2-BF4C-CD8CCA06D87D}" destId="{211A189F-E73A-4D91-9334-030962C076B7}" srcOrd="0" destOrd="0" presId="urn:microsoft.com/office/officeart/2005/8/layout/radial1"/>
    <dgm:cxn modelId="{5EC3560C-0437-4481-911D-89FA8D03E9E5}" type="presOf" srcId="{A672A113-77F3-4AE1-AFE9-0B689CC85553}" destId="{57FADE48-BA51-47F8-8595-99017472E31E}" srcOrd="1" destOrd="0" presId="urn:microsoft.com/office/officeart/2005/8/layout/radial1"/>
    <dgm:cxn modelId="{4F7488FD-6E33-49C7-9C87-323AF4F1431E}" srcId="{D0655290-7C36-4F71-87B2-87EAF0683FBC}" destId="{FE75BE15-633F-4C17-906A-DA9EEEE48957}" srcOrd="1" destOrd="0" parTransId="{67C0F6EE-340F-4163-BF3F-2FEEFB47CD21}" sibTransId="{F87D1E7B-D1E1-4E26-A60C-E16A7193CF3F}"/>
    <dgm:cxn modelId="{BB764B9D-CAF2-4325-97D5-FFE578F11F5E}" type="presOf" srcId="{06074427-C15E-4438-8A70-A77C5D29BEE8}" destId="{C3AD8619-4649-4A9E-AA77-431425A0AD3D}" srcOrd="1" destOrd="0" presId="urn:microsoft.com/office/officeart/2005/8/layout/radial1"/>
    <dgm:cxn modelId="{88F61B2A-15CB-4BE5-AF16-E1DBEDD7ABC4}" srcId="{26F91F5B-9320-4FB2-BF4C-CD8CCA06D87D}" destId="{F511021D-87AB-4022-9A15-F1676504B5CB}" srcOrd="1" destOrd="0" parTransId="{CB45B4A4-78F8-4794-9269-3A2D68CAA48F}" sibTransId="{5990D2EE-317B-49EC-A3CC-E4F0A9DEF338}"/>
    <dgm:cxn modelId="{C4194763-E399-4C8E-A56C-6E8BA45C6553}" srcId="{D0655290-7C36-4F71-87B2-87EAF0683FBC}" destId="{26F91F5B-9320-4FB2-BF4C-CD8CCA06D87D}" srcOrd="0" destOrd="0" parTransId="{A5256C41-AA72-43A3-B7E1-2F01146E839D}" sibTransId="{E8141A8D-5802-4481-B1E7-57E127AF0639}"/>
    <dgm:cxn modelId="{5B050473-E2E3-45E4-86D1-213FDDC64C91}" type="presOf" srcId="{6F1EF38B-F154-4D4A-9B87-007458603CB1}" destId="{F8AC2062-D3D2-4B46-89BB-688772475E5B}" srcOrd="0" destOrd="0" presId="urn:microsoft.com/office/officeart/2005/8/layout/radial1"/>
    <dgm:cxn modelId="{61DBDF9B-1E7D-4107-93C6-19A011B91658}" srcId="{D0655290-7C36-4F71-87B2-87EAF0683FBC}" destId="{87178D3A-DB3F-4E19-820E-544EC75BA5C5}" srcOrd="2" destOrd="0" parTransId="{02D53519-A3FE-49BA-AD28-8A08611869F7}" sibTransId="{E74A8C32-CD57-459D-8E24-714A8C5C7739}"/>
    <dgm:cxn modelId="{0596DAA2-489D-49EE-A152-4B798A63AD35}" type="presOf" srcId="{CB45B4A4-78F8-4794-9269-3A2D68CAA48F}" destId="{7D7A57AD-4BAB-40CA-93AB-A8C16CC1DF08}" srcOrd="1" destOrd="0" presId="urn:microsoft.com/office/officeart/2005/8/layout/radial1"/>
    <dgm:cxn modelId="{4EC96FEB-9CAD-4019-85B9-240B2ED04F11}" srcId="{26F91F5B-9320-4FB2-BF4C-CD8CCA06D87D}" destId="{4C3CB622-00B4-4E46-9FF4-4B644E5FEBC2}" srcOrd="2" destOrd="0" parTransId="{A672A113-77F3-4AE1-AFE9-0B689CC85553}" sibTransId="{FFB308A1-96CD-48EB-8AF3-CAF1182CD00B}"/>
    <dgm:cxn modelId="{737AF6BE-9CA2-47EE-BFA1-5045C263AD64}" type="presOf" srcId="{E7399821-169E-4DD1-8361-99F0B2266D9E}" destId="{931BFA37-ECEB-432D-940A-3B2E25DBB5FD}" srcOrd="1" destOrd="0" presId="urn:microsoft.com/office/officeart/2005/8/layout/radial1"/>
    <dgm:cxn modelId="{205DA76F-CD46-4FCD-AB12-FB5C24869DB5}" type="presOf" srcId="{64350FBF-7B15-47C2-8B90-702DECEE5CFF}" destId="{07CA021D-3D97-46CE-8E3A-B0BFD8A1BAFE}" srcOrd="0" destOrd="0" presId="urn:microsoft.com/office/officeart/2005/8/layout/radial1"/>
    <dgm:cxn modelId="{8703A378-0188-401B-B11A-426F9FFD3B89}" type="presOf" srcId="{885A56DF-F826-43E2-9D89-86B46C3A7E34}" destId="{60F7746B-EA39-4C6F-B6D1-3567311F894A}" srcOrd="1" destOrd="0" presId="urn:microsoft.com/office/officeart/2005/8/layout/radial1"/>
    <dgm:cxn modelId="{A33F556D-7C28-442D-9473-896CC7C4F35B}" type="presOf" srcId="{1F77679A-E6E5-4263-822B-565A41A5C07A}" destId="{ECC96464-3EEC-40D2-8BAA-917B915DB3CB}" srcOrd="0" destOrd="0" presId="urn:microsoft.com/office/officeart/2005/8/layout/radial1"/>
    <dgm:cxn modelId="{38D1190A-E2D7-48D4-AD6B-78F88CD9F9A5}" type="presOf" srcId="{F511021D-87AB-4022-9A15-F1676504B5CB}" destId="{894F8A0E-12CA-436D-AF06-075EA35644A8}" srcOrd="0" destOrd="0" presId="urn:microsoft.com/office/officeart/2005/8/layout/radial1"/>
    <dgm:cxn modelId="{84DB10DB-D136-4F43-85B1-5B5673C49AAA}" type="presOf" srcId="{CB45B4A4-78F8-4794-9269-3A2D68CAA48F}" destId="{094F18E8-AD9E-421A-A95A-BEBC36ED764E}" srcOrd="0" destOrd="0" presId="urn:microsoft.com/office/officeart/2005/8/layout/radial1"/>
    <dgm:cxn modelId="{5D2E2909-0445-4CDD-9815-C45FA93FC709}" srcId="{26F91F5B-9320-4FB2-BF4C-CD8CCA06D87D}" destId="{64350FBF-7B15-47C2-8B90-702DECEE5CFF}" srcOrd="3" destOrd="0" parTransId="{F485F7AD-8527-41AF-BF18-0B2D65D28FA6}" sibTransId="{A6F7DB1D-9ADD-446E-BA8B-E01E4BC3A648}"/>
    <dgm:cxn modelId="{3A3281EC-3D04-4A4A-9E18-69A2EB98C570}" type="presOf" srcId="{D0655290-7C36-4F71-87B2-87EAF0683FBC}" destId="{0F43C254-F6BF-4119-8386-A46D0C15C572}" srcOrd="0" destOrd="0" presId="urn:microsoft.com/office/officeart/2005/8/layout/radial1"/>
    <dgm:cxn modelId="{FD963307-73FD-487F-B2F5-0762FEF265FB}" type="presParOf" srcId="{0F43C254-F6BF-4119-8386-A46D0C15C572}" destId="{211A189F-E73A-4D91-9334-030962C076B7}" srcOrd="0" destOrd="0" presId="urn:microsoft.com/office/officeart/2005/8/layout/radial1"/>
    <dgm:cxn modelId="{07D82D89-1A71-44E1-8920-84686E81931B}" type="presParOf" srcId="{0F43C254-F6BF-4119-8386-A46D0C15C572}" destId="{6B91B691-07FC-43C0-B3A1-72E82BD04FCA}" srcOrd="1" destOrd="0" presId="urn:microsoft.com/office/officeart/2005/8/layout/radial1"/>
    <dgm:cxn modelId="{9BCC487B-A6A1-4C9B-BCD8-F34A7E2452B7}" type="presParOf" srcId="{6B91B691-07FC-43C0-B3A1-72E82BD04FCA}" destId="{C3AD8619-4649-4A9E-AA77-431425A0AD3D}" srcOrd="0" destOrd="0" presId="urn:microsoft.com/office/officeart/2005/8/layout/radial1"/>
    <dgm:cxn modelId="{5DC27F6B-E6F9-46A1-8A81-FE21E23AAEDA}" type="presParOf" srcId="{0F43C254-F6BF-4119-8386-A46D0C15C572}" destId="{F8AC2062-D3D2-4B46-89BB-688772475E5B}" srcOrd="2" destOrd="0" presId="urn:microsoft.com/office/officeart/2005/8/layout/radial1"/>
    <dgm:cxn modelId="{89149230-5A6F-49FA-ADE2-68384F9DD8F0}" type="presParOf" srcId="{0F43C254-F6BF-4119-8386-A46D0C15C572}" destId="{094F18E8-AD9E-421A-A95A-BEBC36ED764E}" srcOrd="3" destOrd="0" presId="urn:microsoft.com/office/officeart/2005/8/layout/radial1"/>
    <dgm:cxn modelId="{C213D7DF-618E-4B00-B047-409522554B50}" type="presParOf" srcId="{094F18E8-AD9E-421A-A95A-BEBC36ED764E}" destId="{7D7A57AD-4BAB-40CA-93AB-A8C16CC1DF08}" srcOrd="0" destOrd="0" presId="urn:microsoft.com/office/officeart/2005/8/layout/radial1"/>
    <dgm:cxn modelId="{C2DB034D-B979-402F-A688-3E38C3662D47}" type="presParOf" srcId="{0F43C254-F6BF-4119-8386-A46D0C15C572}" destId="{894F8A0E-12CA-436D-AF06-075EA35644A8}" srcOrd="4" destOrd="0" presId="urn:microsoft.com/office/officeart/2005/8/layout/radial1"/>
    <dgm:cxn modelId="{433DC133-B722-4FFC-B2FD-1F123BADA41C}" type="presParOf" srcId="{0F43C254-F6BF-4119-8386-A46D0C15C572}" destId="{E386A444-F457-4123-8FFC-93512FC66E9E}" srcOrd="5" destOrd="0" presId="urn:microsoft.com/office/officeart/2005/8/layout/radial1"/>
    <dgm:cxn modelId="{B0DFA66B-A35C-48DC-9393-D85A776A7E1E}" type="presParOf" srcId="{E386A444-F457-4123-8FFC-93512FC66E9E}" destId="{57FADE48-BA51-47F8-8595-99017472E31E}" srcOrd="0" destOrd="0" presId="urn:microsoft.com/office/officeart/2005/8/layout/radial1"/>
    <dgm:cxn modelId="{9C767362-28A1-4EDC-9CC4-208BDA36A4C1}" type="presParOf" srcId="{0F43C254-F6BF-4119-8386-A46D0C15C572}" destId="{6F6DCD9C-5954-44DE-87EA-07579746176F}" srcOrd="6" destOrd="0" presId="urn:microsoft.com/office/officeart/2005/8/layout/radial1"/>
    <dgm:cxn modelId="{53EBE910-73EE-4766-9421-3AECB7BB0629}" type="presParOf" srcId="{0F43C254-F6BF-4119-8386-A46D0C15C572}" destId="{EC0B83B6-4CF3-45DC-90F8-8E4A3AC123D4}" srcOrd="7" destOrd="0" presId="urn:microsoft.com/office/officeart/2005/8/layout/radial1"/>
    <dgm:cxn modelId="{D3C14308-E4A9-44CB-86C5-767499E01D1F}" type="presParOf" srcId="{EC0B83B6-4CF3-45DC-90F8-8E4A3AC123D4}" destId="{A2F154E0-B92F-4F6C-941C-4C3622B03B29}" srcOrd="0" destOrd="0" presId="urn:microsoft.com/office/officeart/2005/8/layout/radial1"/>
    <dgm:cxn modelId="{54421ED4-EB43-4FAE-9C77-40BB69BAA398}" type="presParOf" srcId="{0F43C254-F6BF-4119-8386-A46D0C15C572}" destId="{07CA021D-3D97-46CE-8E3A-B0BFD8A1BAFE}" srcOrd="8" destOrd="0" presId="urn:microsoft.com/office/officeart/2005/8/layout/radial1"/>
    <dgm:cxn modelId="{B34CC639-B6B3-404B-8AB0-2248968641EA}" type="presParOf" srcId="{0F43C254-F6BF-4119-8386-A46D0C15C572}" destId="{995C42DD-8D6E-46F2-8A73-3FBE4658CD17}" srcOrd="9" destOrd="0" presId="urn:microsoft.com/office/officeart/2005/8/layout/radial1"/>
    <dgm:cxn modelId="{48EEDA05-9609-4C17-9EB7-583EE9BBD271}" type="presParOf" srcId="{995C42DD-8D6E-46F2-8A73-3FBE4658CD17}" destId="{931BFA37-ECEB-432D-940A-3B2E25DBB5FD}" srcOrd="0" destOrd="0" presId="urn:microsoft.com/office/officeart/2005/8/layout/radial1"/>
    <dgm:cxn modelId="{F58D9D0C-306B-4B1C-9787-1F731E90D834}" type="presParOf" srcId="{0F43C254-F6BF-4119-8386-A46D0C15C572}" destId="{3BB0F65D-73D9-4EF0-9BCB-539F5278BE2B}" srcOrd="10" destOrd="0" presId="urn:microsoft.com/office/officeart/2005/8/layout/radial1"/>
    <dgm:cxn modelId="{717FD6F8-9595-4F1D-BC3F-3ADA4F5B691F}" type="presParOf" srcId="{0F43C254-F6BF-4119-8386-A46D0C15C572}" destId="{DE697B3A-9598-424C-87E4-FF4A0A9B4B9E}" srcOrd="11" destOrd="0" presId="urn:microsoft.com/office/officeart/2005/8/layout/radial1"/>
    <dgm:cxn modelId="{06672CBB-5E06-456D-9DBC-EF0EDAE4F704}" type="presParOf" srcId="{DE697B3A-9598-424C-87E4-FF4A0A9B4B9E}" destId="{60F7746B-EA39-4C6F-B6D1-3567311F894A}" srcOrd="0" destOrd="0" presId="urn:microsoft.com/office/officeart/2005/8/layout/radial1"/>
    <dgm:cxn modelId="{094F1B58-B18E-4230-B5FF-1755840F0C06}" type="presParOf" srcId="{0F43C254-F6BF-4119-8386-A46D0C15C572}" destId="{ECC96464-3EEC-40D2-8BAA-917B915DB3CB}"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655290-7C36-4F71-87B2-87EAF0683FBC}"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endParaRPr lang="ru-RU"/>
        </a:p>
      </dgm:t>
    </dgm:pt>
    <dgm:pt modelId="{26F91F5B-9320-4FB2-BF4C-CD8CCA06D87D}">
      <dgm:prSet phldrT="[Текст]" custT="1"/>
      <dgm:spPr/>
      <dgm:t>
        <a:bodyPr/>
        <a:lstStyle/>
        <a:p>
          <a:pPr>
            <a:lnSpc>
              <a:spcPct val="100000"/>
            </a:lnSpc>
            <a:spcAft>
              <a:spcPts val="0"/>
            </a:spcAft>
          </a:pPr>
          <a:r>
            <a:rPr lang="kk-KZ" sz="1200">
              <a:solidFill>
                <a:sysClr val="windowText" lastClr="000000"/>
              </a:solidFill>
              <a:latin typeface="Times New Roman" pitchFamily="18" charset="0"/>
              <a:cs typeface="Times New Roman" pitchFamily="18" charset="0"/>
            </a:rPr>
            <a:t>Негізгі құралдардың</a:t>
          </a:r>
        </a:p>
        <a:p>
          <a:pPr>
            <a:lnSpc>
              <a:spcPct val="100000"/>
            </a:lnSpc>
            <a:spcAft>
              <a:spcPts val="0"/>
            </a:spcAft>
          </a:pPr>
          <a:r>
            <a:rPr lang="kk-KZ" sz="1200">
              <a:solidFill>
                <a:sysClr val="windowText" lastClr="000000"/>
              </a:solidFill>
              <a:latin typeface="Times New Roman" pitchFamily="18" charset="0"/>
              <a:cs typeface="Times New Roman" pitchFamily="18" charset="0"/>
            </a:rPr>
            <a:t>есептен шығуы</a:t>
          </a:r>
          <a:endParaRPr lang="ru-RU" sz="1200">
            <a:solidFill>
              <a:sysClr val="windowText" lastClr="000000"/>
            </a:solidFill>
            <a:latin typeface="Times New Roman" pitchFamily="18" charset="0"/>
            <a:cs typeface="Times New Roman" pitchFamily="18" charset="0"/>
          </a:endParaRPr>
        </a:p>
      </dgm:t>
    </dgm:pt>
    <dgm:pt modelId="{A5256C41-AA72-43A3-B7E1-2F01146E839D}" type="parTrans" cxnId="{C4194763-E399-4C8E-A56C-6E8BA45C6553}">
      <dgm:prSet/>
      <dgm:spPr/>
      <dgm:t>
        <a:bodyPr/>
        <a:lstStyle/>
        <a:p>
          <a:endParaRPr lang="ru-RU"/>
        </a:p>
      </dgm:t>
    </dgm:pt>
    <dgm:pt modelId="{E8141A8D-5802-4481-B1E7-57E127AF0639}" type="sibTrans" cxnId="{C4194763-E399-4C8E-A56C-6E8BA45C6553}">
      <dgm:prSet/>
      <dgm:spPr/>
      <dgm:t>
        <a:bodyPr/>
        <a:lstStyle/>
        <a:p>
          <a:endParaRPr lang="ru-RU"/>
        </a:p>
      </dgm:t>
    </dgm:pt>
    <dgm:pt modelId="{6F1EF38B-F154-4D4A-9B87-007458603CB1}">
      <dgm:prSet phldrT="[Текст]" custT="1"/>
      <dgm:spPr/>
      <dgm:t>
        <a:bodyPr/>
        <a:lstStyle/>
        <a:p>
          <a:r>
            <a:rPr lang="ru-RU" sz="1200">
              <a:solidFill>
                <a:sysClr val="windowText" lastClr="000000"/>
              </a:solidFill>
              <a:latin typeface="Times New Roman" pitchFamily="18" charset="0"/>
              <a:cs typeface="Times New Roman" pitchFamily="18" charset="0"/>
            </a:rPr>
            <a:t>физикалық немесе сапалық тозу</a:t>
          </a:r>
        </a:p>
      </dgm:t>
    </dgm:pt>
    <dgm:pt modelId="{06074427-C15E-4438-8A70-A77C5D29BEE8}" type="parTrans" cxnId="{8BEA1116-6121-47D2-B3C2-DB77114A5880}">
      <dgm:prSet/>
      <dgm:spPr/>
      <dgm:t>
        <a:bodyPr/>
        <a:lstStyle/>
        <a:p>
          <a:endParaRPr lang="ru-RU"/>
        </a:p>
      </dgm:t>
    </dgm:pt>
    <dgm:pt modelId="{45955C44-1E30-4112-9E77-935E056652FF}" type="sibTrans" cxnId="{8BEA1116-6121-47D2-B3C2-DB77114A5880}">
      <dgm:prSet/>
      <dgm:spPr/>
      <dgm:t>
        <a:bodyPr/>
        <a:lstStyle/>
        <a:p>
          <a:endParaRPr lang="ru-RU"/>
        </a:p>
      </dgm:t>
    </dgm:pt>
    <dgm:pt modelId="{4C3CB622-00B4-4E46-9FF4-4B644E5FEBC2}">
      <dgm:prSet phldrT="[Текст]" custT="1"/>
      <dgm:spPr/>
      <dgm:t>
        <a:bodyPr/>
        <a:lstStyle/>
        <a:p>
          <a:r>
            <a:rPr lang="ru-RU" sz="1200">
              <a:solidFill>
                <a:sysClr val="windowText" lastClr="000000"/>
              </a:solidFill>
              <a:latin typeface="Times New Roman" pitchFamily="18" charset="0"/>
              <a:cs typeface="Times New Roman" pitchFamily="18" charset="0"/>
            </a:rPr>
            <a:t>басқа субъектілерге негізгі құралды жарғы капиталына салым түрінде беру</a:t>
          </a:r>
        </a:p>
      </dgm:t>
    </dgm:pt>
    <dgm:pt modelId="{A672A113-77F3-4AE1-AFE9-0B689CC85553}" type="parTrans" cxnId="{4EC96FEB-9CAD-4019-85B9-240B2ED04F11}">
      <dgm:prSet/>
      <dgm:spPr/>
      <dgm:t>
        <a:bodyPr/>
        <a:lstStyle/>
        <a:p>
          <a:endParaRPr lang="ru-RU"/>
        </a:p>
      </dgm:t>
    </dgm:pt>
    <dgm:pt modelId="{FFB308A1-96CD-48EB-8AF3-CAF1182CD00B}" type="sibTrans" cxnId="{4EC96FEB-9CAD-4019-85B9-240B2ED04F11}">
      <dgm:prSet/>
      <dgm:spPr/>
      <dgm:t>
        <a:bodyPr/>
        <a:lstStyle/>
        <a:p>
          <a:endParaRPr lang="ru-RU"/>
        </a:p>
      </dgm:t>
    </dgm:pt>
    <dgm:pt modelId="{64350FBF-7B15-47C2-8B90-702DECEE5CFF}">
      <dgm:prSet phldrT="[Текст]" custT="1"/>
      <dgm:spPr/>
      <dgm:t>
        <a:bodyPr/>
        <a:lstStyle/>
        <a:p>
          <a:r>
            <a:rPr lang="ru-RU" sz="1200">
              <a:solidFill>
                <a:sysClr val="windowText" lastClr="000000"/>
              </a:solidFill>
              <a:latin typeface="Times New Roman" pitchFamily="18" charset="0"/>
              <a:cs typeface="Times New Roman" pitchFamily="18" charset="0"/>
            </a:rPr>
            <a:t>кем шығу, табиғи апат және басқа </a:t>
          </a:r>
        </a:p>
      </dgm:t>
    </dgm:pt>
    <dgm:pt modelId="{F485F7AD-8527-41AF-BF18-0B2D65D28FA6}" type="parTrans" cxnId="{5D2E2909-0445-4CDD-9815-C45FA93FC709}">
      <dgm:prSet/>
      <dgm:spPr/>
      <dgm:t>
        <a:bodyPr/>
        <a:lstStyle/>
        <a:p>
          <a:endParaRPr lang="ru-RU"/>
        </a:p>
      </dgm:t>
    </dgm:pt>
    <dgm:pt modelId="{A6F7DB1D-9ADD-446E-BA8B-E01E4BC3A648}" type="sibTrans" cxnId="{5D2E2909-0445-4CDD-9815-C45FA93FC709}">
      <dgm:prSet/>
      <dgm:spPr/>
      <dgm:t>
        <a:bodyPr/>
        <a:lstStyle/>
        <a:p>
          <a:endParaRPr lang="ru-RU"/>
        </a:p>
      </dgm:t>
    </dgm:pt>
    <dgm:pt modelId="{7CC7E673-9FC1-4D19-AF63-D9ADA6CE46D7}">
      <dgm:prSet phldrT="[Текст]" custT="1"/>
      <dgm:spPr/>
      <dgm:t>
        <a:bodyPr/>
        <a:lstStyle/>
        <a:p>
          <a:r>
            <a:rPr lang="ru-RU" sz="1200">
              <a:solidFill>
                <a:sysClr val="windowText" lastClr="000000"/>
              </a:solidFill>
              <a:latin typeface="Times New Roman" pitchFamily="18" charset="0"/>
              <a:cs typeface="Times New Roman" pitchFamily="18" charset="0"/>
            </a:rPr>
            <a:t>объектілерде ұзақ мерзімді (қаржыландыратын) жалға беру</a:t>
          </a:r>
        </a:p>
      </dgm:t>
    </dgm:pt>
    <dgm:pt modelId="{E7399821-169E-4DD1-8361-99F0B2266D9E}" type="parTrans" cxnId="{8BC2A8FF-098E-48CC-A7F4-B5C6CC007B63}">
      <dgm:prSet/>
      <dgm:spPr/>
      <dgm:t>
        <a:bodyPr/>
        <a:lstStyle/>
        <a:p>
          <a:endParaRPr lang="ru-RU"/>
        </a:p>
      </dgm:t>
    </dgm:pt>
    <dgm:pt modelId="{47AC9E7E-BE1F-4D14-8916-911077DEF605}" type="sibTrans" cxnId="{8BC2A8FF-098E-48CC-A7F4-B5C6CC007B63}">
      <dgm:prSet/>
      <dgm:spPr/>
      <dgm:t>
        <a:bodyPr/>
        <a:lstStyle/>
        <a:p>
          <a:endParaRPr lang="ru-RU"/>
        </a:p>
      </dgm:t>
    </dgm:pt>
    <dgm:pt modelId="{FE75BE15-633F-4C17-906A-DA9EEEE48957}">
      <dgm:prSet phldrT="[Текст]" custScaleX="216196" custRadScaleRad="151974"/>
      <dgm:spPr/>
      <dgm:t>
        <a:bodyPr/>
        <a:lstStyle/>
        <a:p>
          <a:endParaRPr lang="ru-RU"/>
        </a:p>
      </dgm:t>
    </dgm:pt>
    <dgm:pt modelId="{67C0F6EE-340F-4163-BF3F-2FEEFB47CD21}" type="parTrans" cxnId="{4F7488FD-6E33-49C7-9C87-323AF4F1431E}">
      <dgm:prSet/>
      <dgm:spPr/>
      <dgm:t>
        <a:bodyPr/>
        <a:lstStyle/>
        <a:p>
          <a:endParaRPr lang="ru-RU"/>
        </a:p>
      </dgm:t>
    </dgm:pt>
    <dgm:pt modelId="{F87D1E7B-D1E1-4E26-A60C-E16A7193CF3F}" type="sibTrans" cxnId="{4F7488FD-6E33-49C7-9C87-323AF4F1431E}">
      <dgm:prSet/>
      <dgm:spPr/>
      <dgm:t>
        <a:bodyPr/>
        <a:lstStyle/>
        <a:p>
          <a:endParaRPr lang="ru-RU"/>
        </a:p>
      </dgm:t>
    </dgm:pt>
    <dgm:pt modelId="{F511021D-87AB-4022-9A15-F1676504B5CB}">
      <dgm:prSet custT="1"/>
      <dgm:spPr/>
      <dgm:t>
        <a:bodyPr/>
        <a:lstStyle/>
        <a:p>
          <a:r>
            <a:rPr lang="ru-RU" sz="1200">
              <a:solidFill>
                <a:sysClr val="windowText" lastClr="000000"/>
              </a:solidFill>
              <a:latin typeface="Times New Roman" pitchFamily="18" charset="0"/>
              <a:cs typeface="Times New Roman" pitchFamily="18" charset="0"/>
            </a:rPr>
            <a:t>басқа заңды немесе жеке тұлғаларға өтеусіз беру</a:t>
          </a:r>
        </a:p>
      </dgm:t>
    </dgm:pt>
    <dgm:pt modelId="{CB45B4A4-78F8-4794-9269-3A2D68CAA48F}" type="parTrans" cxnId="{88F61B2A-15CB-4BE5-AF16-E1DBEDD7ABC4}">
      <dgm:prSet/>
      <dgm:spPr/>
      <dgm:t>
        <a:bodyPr/>
        <a:lstStyle/>
        <a:p>
          <a:endParaRPr lang="ru-RU"/>
        </a:p>
      </dgm:t>
    </dgm:pt>
    <dgm:pt modelId="{5990D2EE-317B-49EC-A3CC-E4F0A9DEF338}" type="sibTrans" cxnId="{88F61B2A-15CB-4BE5-AF16-E1DBEDD7ABC4}">
      <dgm:prSet/>
      <dgm:spPr/>
      <dgm:t>
        <a:bodyPr/>
        <a:lstStyle/>
        <a:p>
          <a:endParaRPr lang="ru-RU"/>
        </a:p>
      </dgm:t>
    </dgm:pt>
    <dgm:pt modelId="{87178D3A-DB3F-4E19-820E-544EC75BA5C5}">
      <dgm:prSet phldrT="[Текст]" custScaleX="237272" custScaleY="74498"/>
      <dgm:spPr/>
      <dgm:t>
        <a:bodyPr/>
        <a:lstStyle/>
        <a:p>
          <a:endParaRPr lang="ru-RU"/>
        </a:p>
      </dgm:t>
    </dgm:pt>
    <dgm:pt modelId="{02D53519-A3FE-49BA-AD28-8A08611869F7}" type="parTrans" cxnId="{61DBDF9B-1E7D-4107-93C6-19A011B91658}">
      <dgm:prSet/>
      <dgm:spPr/>
      <dgm:t>
        <a:bodyPr/>
        <a:lstStyle/>
        <a:p>
          <a:endParaRPr lang="ru-RU"/>
        </a:p>
      </dgm:t>
    </dgm:pt>
    <dgm:pt modelId="{E74A8C32-CD57-459D-8E24-714A8C5C7739}" type="sibTrans" cxnId="{61DBDF9B-1E7D-4107-93C6-19A011B91658}">
      <dgm:prSet/>
      <dgm:spPr/>
      <dgm:t>
        <a:bodyPr/>
        <a:lstStyle/>
        <a:p>
          <a:endParaRPr lang="ru-RU"/>
        </a:p>
      </dgm:t>
    </dgm:pt>
    <dgm:pt modelId="{ECE85FB3-BF45-4E4C-81CC-8783FCD53565}">
      <dgm:prSet phldrT="[Текст]" custScaleX="237272" custScaleY="74498"/>
      <dgm:spPr/>
      <dgm:t>
        <a:bodyPr/>
        <a:lstStyle/>
        <a:p>
          <a:endParaRPr lang="ru-RU"/>
        </a:p>
      </dgm:t>
    </dgm:pt>
    <dgm:pt modelId="{336ACD36-39DE-4C75-B21C-F6F0E548B8E1}" type="parTrans" cxnId="{58A36A07-DA90-47C5-82AE-466B650C6566}">
      <dgm:prSet/>
      <dgm:spPr/>
      <dgm:t>
        <a:bodyPr/>
        <a:lstStyle/>
        <a:p>
          <a:endParaRPr lang="ru-RU"/>
        </a:p>
      </dgm:t>
    </dgm:pt>
    <dgm:pt modelId="{D5A599B3-DC6E-4D74-A179-4213C50D9606}" type="sibTrans" cxnId="{58A36A07-DA90-47C5-82AE-466B650C6566}">
      <dgm:prSet/>
      <dgm:spPr/>
      <dgm:t>
        <a:bodyPr/>
        <a:lstStyle/>
        <a:p>
          <a:endParaRPr lang="ru-RU"/>
        </a:p>
      </dgm:t>
    </dgm:pt>
    <dgm:pt modelId="{D9B1F61C-E60F-483D-A6E6-DD3C13B37D1B}">
      <dgm:prSet phldrT="[Текст]" custScaleX="237272" custScaleY="74498"/>
      <dgm:spPr/>
      <dgm:t>
        <a:bodyPr/>
        <a:lstStyle/>
        <a:p>
          <a:endParaRPr lang="ru-RU"/>
        </a:p>
      </dgm:t>
    </dgm:pt>
    <dgm:pt modelId="{2A1186EC-9B1F-4E11-AD8F-AE779B024DBA}" type="parTrans" cxnId="{42131961-48E2-46DF-B47F-7BA1919AC149}">
      <dgm:prSet/>
      <dgm:spPr/>
      <dgm:t>
        <a:bodyPr/>
        <a:lstStyle/>
        <a:p>
          <a:endParaRPr lang="ru-RU"/>
        </a:p>
      </dgm:t>
    </dgm:pt>
    <dgm:pt modelId="{E95AE211-A8B9-441F-B4F7-25077EDE418A}" type="sibTrans" cxnId="{42131961-48E2-46DF-B47F-7BA1919AC149}">
      <dgm:prSet/>
      <dgm:spPr/>
      <dgm:t>
        <a:bodyPr/>
        <a:lstStyle/>
        <a:p>
          <a:endParaRPr lang="ru-RU"/>
        </a:p>
      </dgm:t>
    </dgm:pt>
    <dgm:pt modelId="{1F77679A-E6E5-4263-822B-565A41A5C07A}">
      <dgm:prSet phldrT="[Текст]" custT="1"/>
      <dgm:spPr/>
      <dgm:t>
        <a:bodyPr/>
        <a:lstStyle/>
        <a:p>
          <a:r>
            <a:rPr lang="ru-RU" sz="1200" dirty="0" err="1">
              <a:solidFill>
                <a:sysClr val="windowText" lastClr="000000"/>
              </a:solidFill>
              <a:latin typeface="Times New Roman" pitchFamily="18" charset="0"/>
              <a:cs typeface="Times New Roman" pitchFamily="18" charset="0"/>
            </a:rPr>
            <a:t>шаруашылық қызметінде пайдаланылмайтын</a:t>
          </a:r>
          <a:r>
            <a:rPr lang="ru-RU" sz="1200" dirty="0">
              <a:solidFill>
                <a:sysClr val="windowText" lastClr="000000"/>
              </a:solidFill>
              <a:latin typeface="Times New Roman" pitchFamily="18" charset="0"/>
              <a:cs typeface="Times New Roman" pitchFamily="18" charset="0"/>
            </a:rPr>
            <a:t> </a:t>
          </a:r>
          <a:r>
            <a:rPr lang="ru-RU" sz="1200" dirty="0" err="1">
              <a:solidFill>
                <a:sysClr val="windowText" lastClr="000000"/>
              </a:solidFill>
              <a:latin typeface="Times New Roman" pitchFamily="18" charset="0"/>
              <a:cs typeface="Times New Roman" pitchFamily="18" charset="0"/>
            </a:rPr>
            <a:t>объектілерді</a:t>
          </a:r>
          <a:r>
            <a:rPr lang="ru-RU" sz="1200" dirty="0">
              <a:solidFill>
                <a:sysClr val="windowText" lastClr="000000"/>
              </a:solidFill>
              <a:latin typeface="Times New Roman" pitchFamily="18" charset="0"/>
              <a:cs typeface="Times New Roman" pitchFamily="18" charset="0"/>
            </a:rPr>
            <a:t> </a:t>
          </a:r>
          <a:r>
            <a:rPr lang="ru-RU" sz="1200" dirty="0" err="1">
              <a:solidFill>
                <a:sysClr val="windowText" lastClr="000000"/>
              </a:solidFill>
              <a:latin typeface="Times New Roman" pitchFamily="18" charset="0"/>
              <a:cs typeface="Times New Roman" pitchFamily="18" charset="0"/>
            </a:rPr>
            <a:t>өткізуде</a:t>
          </a:r>
          <a:endParaRPr lang="ru-RU" sz="1200" dirty="0">
            <a:solidFill>
              <a:sysClr val="windowText" lastClr="000000"/>
            </a:solidFill>
            <a:latin typeface="Times New Roman" pitchFamily="18" charset="0"/>
            <a:cs typeface="Times New Roman" pitchFamily="18" charset="0"/>
          </a:endParaRPr>
        </a:p>
      </dgm:t>
    </dgm:pt>
    <dgm:pt modelId="{885A56DF-F826-43E2-9D89-86B46C3A7E34}" type="parTrans" cxnId="{0B0E3A18-B290-42EA-AFB5-209ADEEE6A35}">
      <dgm:prSet/>
      <dgm:spPr/>
      <dgm:t>
        <a:bodyPr/>
        <a:lstStyle/>
        <a:p>
          <a:endParaRPr lang="ru-RU"/>
        </a:p>
      </dgm:t>
    </dgm:pt>
    <dgm:pt modelId="{BD42DF11-2199-4188-91EF-C6FFF0BAE9AF}" type="sibTrans" cxnId="{0B0E3A18-B290-42EA-AFB5-209ADEEE6A35}">
      <dgm:prSet/>
      <dgm:spPr/>
      <dgm:t>
        <a:bodyPr/>
        <a:lstStyle/>
        <a:p>
          <a:endParaRPr lang="ru-RU"/>
        </a:p>
      </dgm:t>
    </dgm:pt>
    <dgm:pt modelId="{0F43C254-F6BF-4119-8386-A46D0C15C572}" type="pres">
      <dgm:prSet presAssocID="{D0655290-7C36-4F71-87B2-87EAF0683FBC}" presName="cycle" presStyleCnt="0">
        <dgm:presLayoutVars>
          <dgm:chMax val="1"/>
          <dgm:dir/>
          <dgm:animLvl val="ctr"/>
          <dgm:resizeHandles val="exact"/>
        </dgm:presLayoutVars>
      </dgm:prSet>
      <dgm:spPr/>
      <dgm:t>
        <a:bodyPr/>
        <a:lstStyle/>
        <a:p>
          <a:endParaRPr lang="ru-RU"/>
        </a:p>
      </dgm:t>
    </dgm:pt>
    <dgm:pt modelId="{211A189F-E73A-4D91-9334-030962C076B7}" type="pres">
      <dgm:prSet presAssocID="{26F91F5B-9320-4FB2-BF4C-CD8CCA06D87D}" presName="centerShape" presStyleLbl="node0" presStyleIdx="0" presStyleCnt="1" custScaleX="158427"/>
      <dgm:spPr/>
      <dgm:t>
        <a:bodyPr/>
        <a:lstStyle/>
        <a:p>
          <a:endParaRPr lang="ru-RU"/>
        </a:p>
      </dgm:t>
    </dgm:pt>
    <dgm:pt modelId="{6B91B691-07FC-43C0-B3A1-72E82BD04FCA}" type="pres">
      <dgm:prSet presAssocID="{06074427-C15E-4438-8A70-A77C5D29BEE8}" presName="Name9" presStyleLbl="parChTrans1D2" presStyleIdx="0" presStyleCnt="6"/>
      <dgm:spPr/>
      <dgm:t>
        <a:bodyPr/>
        <a:lstStyle/>
        <a:p>
          <a:endParaRPr lang="ru-RU"/>
        </a:p>
      </dgm:t>
    </dgm:pt>
    <dgm:pt modelId="{C3AD8619-4649-4A9E-AA77-431425A0AD3D}" type="pres">
      <dgm:prSet presAssocID="{06074427-C15E-4438-8A70-A77C5D29BEE8}" presName="connTx" presStyleLbl="parChTrans1D2" presStyleIdx="0" presStyleCnt="6"/>
      <dgm:spPr/>
      <dgm:t>
        <a:bodyPr/>
        <a:lstStyle/>
        <a:p>
          <a:endParaRPr lang="ru-RU"/>
        </a:p>
      </dgm:t>
    </dgm:pt>
    <dgm:pt modelId="{F8AC2062-D3D2-4B46-89BB-688772475E5B}" type="pres">
      <dgm:prSet presAssocID="{6F1EF38B-F154-4D4A-9B87-007458603CB1}" presName="node" presStyleLbl="node1" presStyleIdx="0" presStyleCnt="6" custScaleX="237272" custScaleY="90143">
        <dgm:presLayoutVars>
          <dgm:bulletEnabled val="1"/>
        </dgm:presLayoutVars>
      </dgm:prSet>
      <dgm:spPr/>
      <dgm:t>
        <a:bodyPr/>
        <a:lstStyle/>
        <a:p>
          <a:endParaRPr lang="ru-RU"/>
        </a:p>
      </dgm:t>
    </dgm:pt>
    <dgm:pt modelId="{094F18E8-AD9E-421A-A95A-BEBC36ED764E}" type="pres">
      <dgm:prSet presAssocID="{CB45B4A4-78F8-4794-9269-3A2D68CAA48F}" presName="Name9" presStyleLbl="parChTrans1D2" presStyleIdx="1" presStyleCnt="6"/>
      <dgm:spPr/>
      <dgm:t>
        <a:bodyPr/>
        <a:lstStyle/>
        <a:p>
          <a:endParaRPr lang="ru-RU"/>
        </a:p>
      </dgm:t>
    </dgm:pt>
    <dgm:pt modelId="{7D7A57AD-4BAB-40CA-93AB-A8C16CC1DF08}" type="pres">
      <dgm:prSet presAssocID="{CB45B4A4-78F8-4794-9269-3A2D68CAA48F}" presName="connTx" presStyleLbl="parChTrans1D2" presStyleIdx="1" presStyleCnt="6"/>
      <dgm:spPr/>
      <dgm:t>
        <a:bodyPr/>
        <a:lstStyle/>
        <a:p>
          <a:endParaRPr lang="ru-RU"/>
        </a:p>
      </dgm:t>
    </dgm:pt>
    <dgm:pt modelId="{894F8A0E-12CA-436D-AF06-075EA35644A8}" type="pres">
      <dgm:prSet presAssocID="{F511021D-87AB-4022-9A15-F1676504B5CB}" presName="node" presStyleLbl="node1" presStyleIdx="1" presStyleCnt="6" custScaleX="200516" custScaleY="84941" custRadScaleRad="156484" custRadScaleInc="37645">
        <dgm:presLayoutVars>
          <dgm:bulletEnabled val="1"/>
        </dgm:presLayoutVars>
      </dgm:prSet>
      <dgm:spPr/>
      <dgm:t>
        <a:bodyPr/>
        <a:lstStyle/>
        <a:p>
          <a:endParaRPr lang="ru-RU"/>
        </a:p>
      </dgm:t>
    </dgm:pt>
    <dgm:pt modelId="{E386A444-F457-4123-8FFC-93512FC66E9E}" type="pres">
      <dgm:prSet presAssocID="{A672A113-77F3-4AE1-AFE9-0B689CC85553}" presName="Name9" presStyleLbl="parChTrans1D2" presStyleIdx="2" presStyleCnt="6"/>
      <dgm:spPr/>
      <dgm:t>
        <a:bodyPr/>
        <a:lstStyle/>
        <a:p>
          <a:endParaRPr lang="ru-RU"/>
        </a:p>
      </dgm:t>
    </dgm:pt>
    <dgm:pt modelId="{57FADE48-BA51-47F8-8595-99017472E31E}" type="pres">
      <dgm:prSet presAssocID="{A672A113-77F3-4AE1-AFE9-0B689CC85553}" presName="connTx" presStyleLbl="parChTrans1D2" presStyleIdx="2" presStyleCnt="6"/>
      <dgm:spPr/>
      <dgm:t>
        <a:bodyPr/>
        <a:lstStyle/>
        <a:p>
          <a:endParaRPr lang="ru-RU"/>
        </a:p>
      </dgm:t>
    </dgm:pt>
    <dgm:pt modelId="{6F6DCD9C-5954-44DE-87EA-07579746176F}" type="pres">
      <dgm:prSet presAssocID="{4C3CB622-00B4-4E46-9FF4-4B644E5FEBC2}" presName="node" presStyleLbl="node1" presStyleIdx="2" presStyleCnt="6" custScaleX="216196" custRadScaleRad="147407" custRadScaleInc="-40263">
        <dgm:presLayoutVars>
          <dgm:bulletEnabled val="1"/>
        </dgm:presLayoutVars>
      </dgm:prSet>
      <dgm:spPr/>
      <dgm:t>
        <a:bodyPr/>
        <a:lstStyle/>
        <a:p>
          <a:endParaRPr lang="ru-RU"/>
        </a:p>
      </dgm:t>
    </dgm:pt>
    <dgm:pt modelId="{EC0B83B6-4CF3-45DC-90F8-8E4A3AC123D4}" type="pres">
      <dgm:prSet presAssocID="{F485F7AD-8527-41AF-BF18-0B2D65D28FA6}" presName="Name9" presStyleLbl="parChTrans1D2" presStyleIdx="3" presStyleCnt="6"/>
      <dgm:spPr/>
      <dgm:t>
        <a:bodyPr/>
        <a:lstStyle/>
        <a:p>
          <a:endParaRPr lang="ru-RU"/>
        </a:p>
      </dgm:t>
    </dgm:pt>
    <dgm:pt modelId="{A2F154E0-B92F-4F6C-941C-4C3622B03B29}" type="pres">
      <dgm:prSet presAssocID="{F485F7AD-8527-41AF-BF18-0B2D65D28FA6}" presName="connTx" presStyleLbl="parChTrans1D2" presStyleIdx="3" presStyleCnt="6"/>
      <dgm:spPr/>
      <dgm:t>
        <a:bodyPr/>
        <a:lstStyle/>
        <a:p>
          <a:endParaRPr lang="ru-RU"/>
        </a:p>
      </dgm:t>
    </dgm:pt>
    <dgm:pt modelId="{07CA021D-3D97-46CE-8E3A-B0BFD8A1BAFE}" type="pres">
      <dgm:prSet presAssocID="{64350FBF-7B15-47C2-8B90-702DECEE5CFF}" presName="node" presStyleLbl="node1" presStyleIdx="3" presStyleCnt="6" custScaleX="234982" custScaleY="92650" custRadScaleRad="106242" custRadScaleInc="12597">
        <dgm:presLayoutVars>
          <dgm:bulletEnabled val="1"/>
        </dgm:presLayoutVars>
      </dgm:prSet>
      <dgm:spPr/>
      <dgm:t>
        <a:bodyPr/>
        <a:lstStyle/>
        <a:p>
          <a:endParaRPr lang="ru-RU"/>
        </a:p>
      </dgm:t>
    </dgm:pt>
    <dgm:pt modelId="{995C42DD-8D6E-46F2-8A73-3FBE4658CD17}" type="pres">
      <dgm:prSet presAssocID="{E7399821-169E-4DD1-8361-99F0B2266D9E}" presName="Name9" presStyleLbl="parChTrans1D2" presStyleIdx="4" presStyleCnt="6"/>
      <dgm:spPr/>
      <dgm:t>
        <a:bodyPr/>
        <a:lstStyle/>
        <a:p>
          <a:endParaRPr lang="ru-RU"/>
        </a:p>
      </dgm:t>
    </dgm:pt>
    <dgm:pt modelId="{931BFA37-ECEB-432D-940A-3B2E25DBB5FD}" type="pres">
      <dgm:prSet presAssocID="{E7399821-169E-4DD1-8361-99F0B2266D9E}" presName="connTx" presStyleLbl="parChTrans1D2" presStyleIdx="4" presStyleCnt="6"/>
      <dgm:spPr/>
      <dgm:t>
        <a:bodyPr/>
        <a:lstStyle/>
        <a:p>
          <a:endParaRPr lang="ru-RU"/>
        </a:p>
      </dgm:t>
    </dgm:pt>
    <dgm:pt modelId="{3BB0F65D-73D9-4EF0-9BCB-539F5278BE2B}" type="pres">
      <dgm:prSet presAssocID="{7CC7E673-9FC1-4D19-AF63-D9ADA6CE46D7}" presName="node" presStyleLbl="node1" presStyleIdx="4" presStyleCnt="6" custScaleX="214749" custScaleY="99116" custRadScaleRad="151157" custRadScaleInc="41223">
        <dgm:presLayoutVars>
          <dgm:bulletEnabled val="1"/>
        </dgm:presLayoutVars>
      </dgm:prSet>
      <dgm:spPr/>
      <dgm:t>
        <a:bodyPr/>
        <a:lstStyle/>
        <a:p>
          <a:endParaRPr lang="ru-RU"/>
        </a:p>
      </dgm:t>
    </dgm:pt>
    <dgm:pt modelId="{DE697B3A-9598-424C-87E4-FF4A0A9B4B9E}" type="pres">
      <dgm:prSet presAssocID="{885A56DF-F826-43E2-9D89-86B46C3A7E34}" presName="Name9" presStyleLbl="parChTrans1D2" presStyleIdx="5" presStyleCnt="6"/>
      <dgm:spPr/>
      <dgm:t>
        <a:bodyPr/>
        <a:lstStyle/>
        <a:p>
          <a:endParaRPr lang="ru-RU"/>
        </a:p>
      </dgm:t>
    </dgm:pt>
    <dgm:pt modelId="{60F7746B-EA39-4C6F-B6D1-3567311F894A}" type="pres">
      <dgm:prSet presAssocID="{885A56DF-F826-43E2-9D89-86B46C3A7E34}" presName="connTx" presStyleLbl="parChTrans1D2" presStyleIdx="5" presStyleCnt="6"/>
      <dgm:spPr/>
      <dgm:t>
        <a:bodyPr/>
        <a:lstStyle/>
        <a:p>
          <a:endParaRPr lang="ru-RU"/>
        </a:p>
      </dgm:t>
    </dgm:pt>
    <dgm:pt modelId="{ECC96464-3EEC-40D2-8BAA-917B915DB3CB}" type="pres">
      <dgm:prSet presAssocID="{1F77679A-E6E5-4263-822B-565A41A5C07A}" presName="node" presStyleLbl="node1" presStyleIdx="5" presStyleCnt="6" custScaleX="221757" custRadScaleRad="157327" custRadScaleInc="-43524">
        <dgm:presLayoutVars>
          <dgm:bulletEnabled val="1"/>
        </dgm:presLayoutVars>
      </dgm:prSet>
      <dgm:spPr/>
      <dgm:t>
        <a:bodyPr/>
        <a:lstStyle/>
        <a:p>
          <a:endParaRPr lang="ru-RU"/>
        </a:p>
      </dgm:t>
    </dgm:pt>
  </dgm:ptLst>
  <dgm:cxnLst>
    <dgm:cxn modelId="{B6311BD0-4AEF-4816-8099-AE078912DE62}" type="presOf" srcId="{F511021D-87AB-4022-9A15-F1676504B5CB}" destId="{894F8A0E-12CA-436D-AF06-075EA35644A8}" srcOrd="0" destOrd="0" presId="urn:microsoft.com/office/officeart/2005/8/layout/radial1"/>
    <dgm:cxn modelId="{0B0E3A18-B290-42EA-AFB5-209ADEEE6A35}" srcId="{26F91F5B-9320-4FB2-BF4C-CD8CCA06D87D}" destId="{1F77679A-E6E5-4263-822B-565A41A5C07A}" srcOrd="5" destOrd="0" parTransId="{885A56DF-F826-43E2-9D89-86B46C3A7E34}" sibTransId="{BD42DF11-2199-4188-91EF-C6FFF0BAE9AF}"/>
    <dgm:cxn modelId="{8BEA1116-6121-47D2-B3C2-DB77114A5880}" srcId="{26F91F5B-9320-4FB2-BF4C-CD8CCA06D87D}" destId="{6F1EF38B-F154-4D4A-9B87-007458603CB1}" srcOrd="0" destOrd="0" parTransId="{06074427-C15E-4438-8A70-A77C5D29BEE8}" sibTransId="{45955C44-1E30-4112-9E77-935E056652FF}"/>
    <dgm:cxn modelId="{5A0950C0-E2C3-46BE-9EF2-80201ABD8086}" type="presOf" srcId="{F485F7AD-8527-41AF-BF18-0B2D65D28FA6}" destId="{A2F154E0-B92F-4F6C-941C-4C3622B03B29}" srcOrd="1" destOrd="0" presId="urn:microsoft.com/office/officeart/2005/8/layout/radial1"/>
    <dgm:cxn modelId="{58A36A07-DA90-47C5-82AE-466B650C6566}" srcId="{D0655290-7C36-4F71-87B2-87EAF0683FBC}" destId="{ECE85FB3-BF45-4E4C-81CC-8783FCD53565}" srcOrd="3" destOrd="0" parTransId="{336ACD36-39DE-4C75-B21C-F6F0E548B8E1}" sibTransId="{D5A599B3-DC6E-4D74-A179-4213C50D9606}"/>
    <dgm:cxn modelId="{8BC2A8FF-098E-48CC-A7F4-B5C6CC007B63}" srcId="{26F91F5B-9320-4FB2-BF4C-CD8CCA06D87D}" destId="{7CC7E673-9FC1-4D19-AF63-D9ADA6CE46D7}" srcOrd="4" destOrd="0" parTransId="{E7399821-169E-4DD1-8361-99F0B2266D9E}" sibTransId="{47AC9E7E-BE1F-4D14-8916-911077DEF605}"/>
    <dgm:cxn modelId="{8669CC78-4ECF-4B15-B576-7B851EA2143F}" type="presOf" srcId="{06074427-C15E-4438-8A70-A77C5D29BEE8}" destId="{C3AD8619-4649-4A9E-AA77-431425A0AD3D}" srcOrd="1" destOrd="0" presId="urn:microsoft.com/office/officeart/2005/8/layout/radial1"/>
    <dgm:cxn modelId="{3388F86F-0E9B-43B5-9842-4091DF922BF0}" type="presOf" srcId="{06074427-C15E-4438-8A70-A77C5D29BEE8}" destId="{6B91B691-07FC-43C0-B3A1-72E82BD04FCA}" srcOrd="0" destOrd="0" presId="urn:microsoft.com/office/officeart/2005/8/layout/radial1"/>
    <dgm:cxn modelId="{7DEB3A47-6FDB-4683-BC70-AA9DA457AEF1}" type="presOf" srcId="{64350FBF-7B15-47C2-8B90-702DECEE5CFF}" destId="{07CA021D-3D97-46CE-8E3A-B0BFD8A1BAFE}" srcOrd="0" destOrd="0" presId="urn:microsoft.com/office/officeart/2005/8/layout/radial1"/>
    <dgm:cxn modelId="{42131961-48E2-46DF-B47F-7BA1919AC149}" srcId="{D0655290-7C36-4F71-87B2-87EAF0683FBC}" destId="{D9B1F61C-E60F-483D-A6E6-DD3C13B37D1B}" srcOrd="4" destOrd="0" parTransId="{2A1186EC-9B1F-4E11-AD8F-AE779B024DBA}" sibTransId="{E95AE211-A8B9-441F-B4F7-25077EDE418A}"/>
    <dgm:cxn modelId="{1BD67824-2652-40F1-BECF-BDB5241D3F7E}" type="presOf" srcId="{CB45B4A4-78F8-4794-9269-3A2D68CAA48F}" destId="{7D7A57AD-4BAB-40CA-93AB-A8C16CC1DF08}" srcOrd="1" destOrd="0" presId="urn:microsoft.com/office/officeart/2005/8/layout/radial1"/>
    <dgm:cxn modelId="{BF58D951-1031-4433-8ED8-60D4182DC7F1}" type="presOf" srcId="{F485F7AD-8527-41AF-BF18-0B2D65D28FA6}" destId="{EC0B83B6-4CF3-45DC-90F8-8E4A3AC123D4}" srcOrd="0" destOrd="0" presId="urn:microsoft.com/office/officeart/2005/8/layout/radial1"/>
    <dgm:cxn modelId="{EA840997-EE11-4FB2-9DC5-9E2E259F1362}" type="presOf" srcId="{6F1EF38B-F154-4D4A-9B87-007458603CB1}" destId="{F8AC2062-D3D2-4B46-89BB-688772475E5B}" srcOrd="0" destOrd="0" presId="urn:microsoft.com/office/officeart/2005/8/layout/radial1"/>
    <dgm:cxn modelId="{4F7488FD-6E33-49C7-9C87-323AF4F1431E}" srcId="{D0655290-7C36-4F71-87B2-87EAF0683FBC}" destId="{FE75BE15-633F-4C17-906A-DA9EEEE48957}" srcOrd="1" destOrd="0" parTransId="{67C0F6EE-340F-4163-BF3F-2FEEFB47CD21}" sibTransId="{F87D1E7B-D1E1-4E26-A60C-E16A7193CF3F}"/>
    <dgm:cxn modelId="{4D1CDF57-4122-409D-B6DF-31DB5C2257C9}" type="presOf" srcId="{885A56DF-F826-43E2-9D89-86B46C3A7E34}" destId="{DE697B3A-9598-424C-87E4-FF4A0A9B4B9E}" srcOrd="0" destOrd="0" presId="urn:microsoft.com/office/officeart/2005/8/layout/radial1"/>
    <dgm:cxn modelId="{3CBCBBE4-615D-43D6-AB80-F91F7E47FAAC}" type="presOf" srcId="{885A56DF-F826-43E2-9D89-86B46C3A7E34}" destId="{60F7746B-EA39-4C6F-B6D1-3567311F894A}" srcOrd="1" destOrd="0" presId="urn:microsoft.com/office/officeart/2005/8/layout/radial1"/>
    <dgm:cxn modelId="{88F61B2A-15CB-4BE5-AF16-E1DBEDD7ABC4}" srcId="{26F91F5B-9320-4FB2-BF4C-CD8CCA06D87D}" destId="{F511021D-87AB-4022-9A15-F1676504B5CB}" srcOrd="1" destOrd="0" parTransId="{CB45B4A4-78F8-4794-9269-3A2D68CAA48F}" sibTransId="{5990D2EE-317B-49EC-A3CC-E4F0A9DEF338}"/>
    <dgm:cxn modelId="{8F2511C4-8935-41EA-9359-9ABE8F61CF0D}" type="presOf" srcId="{D0655290-7C36-4F71-87B2-87EAF0683FBC}" destId="{0F43C254-F6BF-4119-8386-A46D0C15C572}" srcOrd="0" destOrd="0" presId="urn:microsoft.com/office/officeart/2005/8/layout/radial1"/>
    <dgm:cxn modelId="{C4194763-E399-4C8E-A56C-6E8BA45C6553}" srcId="{D0655290-7C36-4F71-87B2-87EAF0683FBC}" destId="{26F91F5B-9320-4FB2-BF4C-CD8CCA06D87D}" srcOrd="0" destOrd="0" parTransId="{A5256C41-AA72-43A3-B7E1-2F01146E839D}" sibTransId="{E8141A8D-5802-4481-B1E7-57E127AF0639}"/>
    <dgm:cxn modelId="{FE5CD5E5-8C55-42BA-A47F-E4DEC5D2EB43}" type="presOf" srcId="{26F91F5B-9320-4FB2-BF4C-CD8CCA06D87D}" destId="{211A189F-E73A-4D91-9334-030962C076B7}" srcOrd="0" destOrd="0" presId="urn:microsoft.com/office/officeart/2005/8/layout/radial1"/>
    <dgm:cxn modelId="{3175847C-3F8A-45A1-9A1C-53B26FEBC010}" type="presOf" srcId="{E7399821-169E-4DD1-8361-99F0B2266D9E}" destId="{931BFA37-ECEB-432D-940A-3B2E25DBB5FD}" srcOrd="1" destOrd="0" presId="urn:microsoft.com/office/officeart/2005/8/layout/radial1"/>
    <dgm:cxn modelId="{381556D3-4E4B-4E78-BD97-ACBAE8C1E77F}" type="presOf" srcId="{4C3CB622-00B4-4E46-9FF4-4B644E5FEBC2}" destId="{6F6DCD9C-5954-44DE-87EA-07579746176F}" srcOrd="0" destOrd="0" presId="urn:microsoft.com/office/officeart/2005/8/layout/radial1"/>
    <dgm:cxn modelId="{1B8F9F5D-EEA0-4B45-A692-C635985732B9}" type="presOf" srcId="{CB45B4A4-78F8-4794-9269-3A2D68CAA48F}" destId="{094F18E8-AD9E-421A-A95A-BEBC36ED764E}" srcOrd="0" destOrd="0" presId="urn:microsoft.com/office/officeart/2005/8/layout/radial1"/>
    <dgm:cxn modelId="{A416DD44-9026-4C72-8481-26F5D585BB09}" type="presOf" srcId="{E7399821-169E-4DD1-8361-99F0B2266D9E}" destId="{995C42DD-8D6E-46F2-8A73-3FBE4658CD17}" srcOrd="0" destOrd="0" presId="urn:microsoft.com/office/officeart/2005/8/layout/radial1"/>
    <dgm:cxn modelId="{20E72BC5-0368-4119-BB88-9EC07E42C764}" type="presOf" srcId="{A672A113-77F3-4AE1-AFE9-0B689CC85553}" destId="{57FADE48-BA51-47F8-8595-99017472E31E}" srcOrd="1" destOrd="0" presId="urn:microsoft.com/office/officeart/2005/8/layout/radial1"/>
    <dgm:cxn modelId="{61DBDF9B-1E7D-4107-93C6-19A011B91658}" srcId="{D0655290-7C36-4F71-87B2-87EAF0683FBC}" destId="{87178D3A-DB3F-4E19-820E-544EC75BA5C5}" srcOrd="2" destOrd="0" parTransId="{02D53519-A3FE-49BA-AD28-8A08611869F7}" sibTransId="{E74A8C32-CD57-459D-8E24-714A8C5C7739}"/>
    <dgm:cxn modelId="{A3CB7DEB-218A-4318-BC46-50CB89A22AC9}" type="presOf" srcId="{7CC7E673-9FC1-4D19-AF63-D9ADA6CE46D7}" destId="{3BB0F65D-73D9-4EF0-9BCB-539F5278BE2B}" srcOrd="0" destOrd="0" presId="urn:microsoft.com/office/officeart/2005/8/layout/radial1"/>
    <dgm:cxn modelId="{4EC96FEB-9CAD-4019-85B9-240B2ED04F11}" srcId="{26F91F5B-9320-4FB2-BF4C-CD8CCA06D87D}" destId="{4C3CB622-00B4-4E46-9FF4-4B644E5FEBC2}" srcOrd="2" destOrd="0" parTransId="{A672A113-77F3-4AE1-AFE9-0B689CC85553}" sibTransId="{FFB308A1-96CD-48EB-8AF3-CAF1182CD00B}"/>
    <dgm:cxn modelId="{AB405FC9-10DE-4B9A-BBAE-57F77B1BFF17}" type="presOf" srcId="{1F77679A-E6E5-4263-822B-565A41A5C07A}" destId="{ECC96464-3EEC-40D2-8BAA-917B915DB3CB}" srcOrd="0" destOrd="0" presId="urn:microsoft.com/office/officeart/2005/8/layout/radial1"/>
    <dgm:cxn modelId="{5D2E2909-0445-4CDD-9815-C45FA93FC709}" srcId="{26F91F5B-9320-4FB2-BF4C-CD8CCA06D87D}" destId="{64350FBF-7B15-47C2-8B90-702DECEE5CFF}" srcOrd="3" destOrd="0" parTransId="{F485F7AD-8527-41AF-BF18-0B2D65D28FA6}" sibTransId="{A6F7DB1D-9ADD-446E-BA8B-E01E4BC3A648}"/>
    <dgm:cxn modelId="{34C56618-6D24-4D71-94C1-9FD060646C50}" type="presOf" srcId="{A672A113-77F3-4AE1-AFE9-0B689CC85553}" destId="{E386A444-F457-4123-8FFC-93512FC66E9E}" srcOrd="0" destOrd="0" presId="urn:microsoft.com/office/officeart/2005/8/layout/radial1"/>
    <dgm:cxn modelId="{F36AD6DE-ACBE-407A-990F-9AD75C0F91A1}" type="presParOf" srcId="{0F43C254-F6BF-4119-8386-A46D0C15C572}" destId="{211A189F-E73A-4D91-9334-030962C076B7}" srcOrd="0" destOrd="0" presId="urn:microsoft.com/office/officeart/2005/8/layout/radial1"/>
    <dgm:cxn modelId="{E883DC5B-51E5-4B00-92B4-BED03450BBEB}" type="presParOf" srcId="{0F43C254-F6BF-4119-8386-A46D0C15C572}" destId="{6B91B691-07FC-43C0-B3A1-72E82BD04FCA}" srcOrd="1" destOrd="0" presId="urn:microsoft.com/office/officeart/2005/8/layout/radial1"/>
    <dgm:cxn modelId="{6CE8B534-19C6-49BA-9D05-494FF484ACCE}" type="presParOf" srcId="{6B91B691-07FC-43C0-B3A1-72E82BD04FCA}" destId="{C3AD8619-4649-4A9E-AA77-431425A0AD3D}" srcOrd="0" destOrd="0" presId="urn:microsoft.com/office/officeart/2005/8/layout/radial1"/>
    <dgm:cxn modelId="{1A303C4B-41D4-48C3-96B5-0D529E424956}" type="presParOf" srcId="{0F43C254-F6BF-4119-8386-A46D0C15C572}" destId="{F8AC2062-D3D2-4B46-89BB-688772475E5B}" srcOrd="2" destOrd="0" presId="urn:microsoft.com/office/officeart/2005/8/layout/radial1"/>
    <dgm:cxn modelId="{4C14793B-4FF5-47BA-B862-B917FCFB51F4}" type="presParOf" srcId="{0F43C254-F6BF-4119-8386-A46D0C15C572}" destId="{094F18E8-AD9E-421A-A95A-BEBC36ED764E}" srcOrd="3" destOrd="0" presId="urn:microsoft.com/office/officeart/2005/8/layout/radial1"/>
    <dgm:cxn modelId="{593C5CFB-5D15-47B9-9A4E-902C7F3DB454}" type="presParOf" srcId="{094F18E8-AD9E-421A-A95A-BEBC36ED764E}" destId="{7D7A57AD-4BAB-40CA-93AB-A8C16CC1DF08}" srcOrd="0" destOrd="0" presId="urn:microsoft.com/office/officeart/2005/8/layout/radial1"/>
    <dgm:cxn modelId="{D69EDBA2-ADE0-4FC5-A7FB-B31B94CD8824}" type="presParOf" srcId="{0F43C254-F6BF-4119-8386-A46D0C15C572}" destId="{894F8A0E-12CA-436D-AF06-075EA35644A8}" srcOrd="4" destOrd="0" presId="urn:microsoft.com/office/officeart/2005/8/layout/radial1"/>
    <dgm:cxn modelId="{F74B7F09-BA11-45AF-9EC8-FF63DF07F011}" type="presParOf" srcId="{0F43C254-F6BF-4119-8386-A46D0C15C572}" destId="{E386A444-F457-4123-8FFC-93512FC66E9E}" srcOrd="5" destOrd="0" presId="urn:microsoft.com/office/officeart/2005/8/layout/radial1"/>
    <dgm:cxn modelId="{925BACF7-0668-4C2E-8E3F-4277C31F0F47}" type="presParOf" srcId="{E386A444-F457-4123-8FFC-93512FC66E9E}" destId="{57FADE48-BA51-47F8-8595-99017472E31E}" srcOrd="0" destOrd="0" presId="urn:microsoft.com/office/officeart/2005/8/layout/radial1"/>
    <dgm:cxn modelId="{016C3E77-6E66-4E33-AF3E-677092DD3807}" type="presParOf" srcId="{0F43C254-F6BF-4119-8386-A46D0C15C572}" destId="{6F6DCD9C-5954-44DE-87EA-07579746176F}" srcOrd="6" destOrd="0" presId="urn:microsoft.com/office/officeart/2005/8/layout/radial1"/>
    <dgm:cxn modelId="{5A8B23FA-45FA-488E-B001-FABA353860B7}" type="presParOf" srcId="{0F43C254-F6BF-4119-8386-A46D0C15C572}" destId="{EC0B83B6-4CF3-45DC-90F8-8E4A3AC123D4}" srcOrd="7" destOrd="0" presId="urn:microsoft.com/office/officeart/2005/8/layout/radial1"/>
    <dgm:cxn modelId="{5BDAB441-8332-4D1F-AEB3-F25B6FA62584}" type="presParOf" srcId="{EC0B83B6-4CF3-45DC-90F8-8E4A3AC123D4}" destId="{A2F154E0-B92F-4F6C-941C-4C3622B03B29}" srcOrd="0" destOrd="0" presId="urn:microsoft.com/office/officeart/2005/8/layout/radial1"/>
    <dgm:cxn modelId="{86FBB9E2-BD27-487D-93DD-48825725D31B}" type="presParOf" srcId="{0F43C254-F6BF-4119-8386-A46D0C15C572}" destId="{07CA021D-3D97-46CE-8E3A-B0BFD8A1BAFE}" srcOrd="8" destOrd="0" presId="urn:microsoft.com/office/officeart/2005/8/layout/radial1"/>
    <dgm:cxn modelId="{DD39F8F3-AB3F-45A2-8342-D5E6CD4D143F}" type="presParOf" srcId="{0F43C254-F6BF-4119-8386-A46D0C15C572}" destId="{995C42DD-8D6E-46F2-8A73-3FBE4658CD17}" srcOrd="9" destOrd="0" presId="urn:microsoft.com/office/officeart/2005/8/layout/radial1"/>
    <dgm:cxn modelId="{C813A4DC-87C3-4D45-9784-34B8D7353D32}" type="presParOf" srcId="{995C42DD-8D6E-46F2-8A73-3FBE4658CD17}" destId="{931BFA37-ECEB-432D-940A-3B2E25DBB5FD}" srcOrd="0" destOrd="0" presId="urn:microsoft.com/office/officeart/2005/8/layout/radial1"/>
    <dgm:cxn modelId="{38866DD6-BE38-4AE6-819C-5244EE93818F}" type="presParOf" srcId="{0F43C254-F6BF-4119-8386-A46D0C15C572}" destId="{3BB0F65D-73D9-4EF0-9BCB-539F5278BE2B}" srcOrd="10" destOrd="0" presId="urn:microsoft.com/office/officeart/2005/8/layout/radial1"/>
    <dgm:cxn modelId="{46F82A9A-1D17-48C1-880A-37EBED26102F}" type="presParOf" srcId="{0F43C254-F6BF-4119-8386-A46D0C15C572}" destId="{DE697B3A-9598-424C-87E4-FF4A0A9B4B9E}" srcOrd="11" destOrd="0" presId="urn:microsoft.com/office/officeart/2005/8/layout/radial1"/>
    <dgm:cxn modelId="{3A68BD88-FE0D-4BFC-AD68-7DF49A957A92}" type="presParOf" srcId="{DE697B3A-9598-424C-87E4-FF4A0A9B4B9E}" destId="{60F7746B-EA39-4C6F-B6D1-3567311F894A}" srcOrd="0" destOrd="0" presId="urn:microsoft.com/office/officeart/2005/8/layout/radial1"/>
    <dgm:cxn modelId="{95ECBF1A-183B-4B87-A34E-BF8A7CAFC50C}" type="presParOf" srcId="{0F43C254-F6BF-4119-8386-A46D0C15C572}" destId="{ECC96464-3EEC-40D2-8BAA-917B915DB3CB}" srcOrd="12" destOrd="0" presId="urn:microsoft.com/office/officeart/2005/8/layout/radi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A189F-E73A-4D91-9334-030962C076B7}">
      <dsp:nvSpPr>
        <dsp:cNvPr id="0" name=""/>
        <dsp:cNvSpPr/>
      </dsp:nvSpPr>
      <dsp:spPr>
        <a:xfrm>
          <a:off x="1654679" y="1138018"/>
          <a:ext cx="1395655" cy="88094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100000"/>
            </a:lnSpc>
            <a:spcBef>
              <a:spcPct val="0"/>
            </a:spcBef>
            <a:spcAft>
              <a:spcPts val="0"/>
            </a:spcAft>
          </a:pPr>
          <a:r>
            <a:rPr lang="kk-KZ" sz="1200" kern="1200" dirty="0">
              <a:solidFill>
                <a:sysClr val="windowText" lastClr="000000"/>
              </a:solidFill>
              <a:latin typeface="Times New Roman" pitchFamily="18" charset="0"/>
              <a:cs typeface="Times New Roman" pitchFamily="18" charset="0"/>
            </a:rPr>
            <a:t>Негізгі құралдардың</a:t>
          </a:r>
        </a:p>
        <a:p>
          <a:pPr lvl="0" algn="ctr" defTabSz="533400">
            <a:lnSpc>
              <a:spcPct val="100000"/>
            </a:lnSpc>
            <a:spcBef>
              <a:spcPct val="0"/>
            </a:spcBef>
            <a:spcAft>
              <a:spcPts val="0"/>
            </a:spcAft>
          </a:pPr>
          <a:r>
            <a:rPr lang="kk-KZ" sz="1200" kern="1200" dirty="0">
              <a:solidFill>
                <a:sysClr val="windowText" lastClr="000000"/>
              </a:solidFill>
              <a:latin typeface="Times New Roman" pitchFamily="18" charset="0"/>
              <a:cs typeface="Times New Roman" pitchFamily="18" charset="0"/>
            </a:rPr>
            <a:t>түсуі </a:t>
          </a:r>
          <a:endParaRPr lang="ru-RU" sz="1200" kern="1200" dirty="0">
            <a:solidFill>
              <a:sysClr val="windowText" lastClr="000000"/>
            </a:solidFill>
            <a:latin typeface="Times New Roman" pitchFamily="18" charset="0"/>
            <a:cs typeface="Times New Roman" pitchFamily="18" charset="0"/>
          </a:endParaRPr>
        </a:p>
      </dsp:txBody>
      <dsp:txXfrm>
        <a:off x="1859068" y="1267029"/>
        <a:ext cx="986877" cy="622923"/>
      </dsp:txXfrm>
    </dsp:sp>
    <dsp:sp modelId="{6B91B691-07FC-43C0-B3A1-72E82BD04FCA}">
      <dsp:nvSpPr>
        <dsp:cNvPr id="0" name=""/>
        <dsp:cNvSpPr/>
      </dsp:nvSpPr>
      <dsp:spPr>
        <a:xfrm rot="16200000">
          <a:off x="2197554" y="966126"/>
          <a:ext cx="309905" cy="33878"/>
        </a:xfrm>
        <a:custGeom>
          <a:avLst/>
          <a:gdLst/>
          <a:ahLst/>
          <a:cxnLst/>
          <a:rect l="0" t="0" r="0" b="0"/>
          <a:pathLst>
            <a:path>
              <a:moveTo>
                <a:pt x="0" y="16939"/>
              </a:moveTo>
              <a:lnTo>
                <a:pt x="309905"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344759" y="975318"/>
        <a:ext cx="15495" cy="15495"/>
      </dsp:txXfrm>
    </dsp:sp>
    <dsp:sp modelId="{F8AC2062-D3D2-4B46-89BB-688772475E5B}">
      <dsp:nvSpPr>
        <dsp:cNvPr id="0" name=""/>
        <dsp:cNvSpPr/>
      </dsp:nvSpPr>
      <dsp:spPr>
        <a:xfrm>
          <a:off x="1307389" y="34002"/>
          <a:ext cx="2090236" cy="79411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dirty="0">
              <a:solidFill>
                <a:sysClr val="windowText" lastClr="000000"/>
              </a:solidFill>
              <a:latin typeface="Times New Roman" pitchFamily="18" charset="0"/>
              <a:cs typeface="Times New Roman" pitchFamily="18" charset="0"/>
            </a:rPr>
            <a:t>кәсіпорыннның жарғалық </a:t>
          </a:r>
          <a:r>
            <a:rPr lang="kk-KZ" sz="1100" kern="1200" dirty="0">
              <a:solidFill>
                <a:sysClr val="windowText" lastClr="000000"/>
              </a:solidFill>
              <a:latin typeface="Times New Roman" pitchFamily="18" charset="0"/>
              <a:cs typeface="Times New Roman" pitchFamily="18" charset="0"/>
            </a:rPr>
            <a:t>қаражатына</a:t>
          </a:r>
          <a:r>
            <a:rPr lang="kk-KZ" sz="1200" kern="1200" dirty="0">
              <a:solidFill>
                <a:sysClr val="windowText" lastClr="000000"/>
              </a:solidFill>
              <a:latin typeface="Times New Roman" pitchFamily="18" charset="0"/>
              <a:cs typeface="Times New Roman" pitchFamily="18" charset="0"/>
            </a:rPr>
            <a:t> ұйымдастырушылардың салымдары</a:t>
          </a:r>
          <a:endParaRPr lang="ru-RU" sz="1200" kern="1200" dirty="0">
            <a:solidFill>
              <a:sysClr val="windowText" lastClr="000000"/>
            </a:solidFill>
            <a:latin typeface="Times New Roman" pitchFamily="18" charset="0"/>
            <a:cs typeface="Times New Roman" pitchFamily="18" charset="0"/>
          </a:endParaRPr>
        </a:p>
      </dsp:txBody>
      <dsp:txXfrm>
        <a:off x="1613497" y="150297"/>
        <a:ext cx="1478020" cy="561520"/>
      </dsp:txXfrm>
    </dsp:sp>
    <dsp:sp modelId="{094F18E8-AD9E-421A-A95A-BEBC36ED764E}">
      <dsp:nvSpPr>
        <dsp:cNvPr id="0" name=""/>
        <dsp:cNvSpPr/>
      </dsp:nvSpPr>
      <dsp:spPr>
        <a:xfrm rot="20377583">
          <a:off x="2940373" y="1262596"/>
          <a:ext cx="434271" cy="33878"/>
        </a:xfrm>
        <a:custGeom>
          <a:avLst/>
          <a:gdLst/>
          <a:ahLst/>
          <a:cxnLst/>
          <a:rect l="0" t="0" r="0" b="0"/>
          <a:pathLst>
            <a:path>
              <a:moveTo>
                <a:pt x="0" y="16939"/>
              </a:moveTo>
              <a:lnTo>
                <a:pt x="434271"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146652" y="1268678"/>
        <a:ext cx="21713" cy="21713"/>
      </dsp:txXfrm>
    </dsp:sp>
    <dsp:sp modelId="{894F8A0E-12CA-436D-AF06-075EA35644A8}">
      <dsp:nvSpPr>
        <dsp:cNvPr id="0" name=""/>
        <dsp:cNvSpPr/>
      </dsp:nvSpPr>
      <dsp:spPr>
        <a:xfrm>
          <a:off x="3125792" y="721737"/>
          <a:ext cx="1554727" cy="561769"/>
        </a:xfrm>
        <a:prstGeom prst="ellipse">
          <a:avLst/>
        </a:prstGeom>
        <a:solidFill>
          <a:schemeClr val="accent5">
            <a:hueOff val="-3611160"/>
            <a:satOff val="8892"/>
            <a:lumOff val="-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күрделі салымдар</a:t>
          </a:r>
          <a:endParaRPr lang="ru-RU" sz="1200" kern="1200">
            <a:solidFill>
              <a:sysClr val="windowText" lastClr="000000"/>
            </a:solidFill>
            <a:latin typeface="Times New Roman" pitchFamily="18" charset="0"/>
            <a:cs typeface="Times New Roman" pitchFamily="18" charset="0"/>
          </a:endParaRPr>
        </a:p>
      </dsp:txBody>
      <dsp:txXfrm>
        <a:off x="3353476" y="804006"/>
        <a:ext cx="1099359" cy="397231"/>
      </dsp:txXfrm>
    </dsp:sp>
    <dsp:sp modelId="{E386A444-F457-4123-8FFC-93512FC66E9E}">
      <dsp:nvSpPr>
        <dsp:cNvPr id="0" name=""/>
        <dsp:cNvSpPr/>
      </dsp:nvSpPr>
      <dsp:spPr>
        <a:xfrm rot="1243335">
          <a:off x="2949676" y="1795566"/>
          <a:ext cx="42813" cy="33878"/>
        </a:xfrm>
        <a:custGeom>
          <a:avLst/>
          <a:gdLst/>
          <a:ahLst/>
          <a:cxnLst/>
          <a:rect l="0" t="0" r="0" b="0"/>
          <a:pathLst>
            <a:path>
              <a:moveTo>
                <a:pt x="0" y="16939"/>
              </a:moveTo>
              <a:lnTo>
                <a:pt x="42813"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70013" y="1811435"/>
        <a:ext cx="2140" cy="2140"/>
      </dsp:txXfrm>
    </dsp:sp>
    <dsp:sp modelId="{6F6DCD9C-5954-44DE-87EA-07579746176F}">
      <dsp:nvSpPr>
        <dsp:cNvPr id="0" name=""/>
        <dsp:cNvSpPr/>
      </dsp:nvSpPr>
      <dsp:spPr>
        <a:xfrm>
          <a:off x="2775951" y="1658473"/>
          <a:ext cx="1904568" cy="880945"/>
        </a:xfrm>
        <a:prstGeom prst="ellipse">
          <a:avLst/>
        </a:prstGeom>
        <a:solidFill>
          <a:schemeClr val="accent5">
            <a:hueOff val="-7222319"/>
            <a:satOff val="17784"/>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басқа кәсіпорындарда және тұлғаға төлеген алулары</a:t>
          </a:r>
          <a:endParaRPr lang="ru-RU" sz="1200" kern="1200">
            <a:solidFill>
              <a:sysClr val="windowText" lastClr="000000"/>
            </a:solidFill>
            <a:latin typeface="Times New Roman" pitchFamily="18" charset="0"/>
            <a:cs typeface="Times New Roman" pitchFamily="18" charset="0"/>
          </a:endParaRPr>
        </a:p>
      </dsp:txBody>
      <dsp:txXfrm>
        <a:off x="3054869" y="1787484"/>
        <a:ext cx="1346732" cy="622923"/>
      </dsp:txXfrm>
    </dsp:sp>
    <dsp:sp modelId="{EC0B83B6-4CF3-45DC-90F8-8E4A3AC123D4}">
      <dsp:nvSpPr>
        <dsp:cNvPr id="0" name=""/>
        <dsp:cNvSpPr/>
      </dsp:nvSpPr>
      <dsp:spPr>
        <a:xfrm rot="5633437">
          <a:off x="2161452" y="2152159"/>
          <a:ext cx="301775" cy="33878"/>
        </a:xfrm>
        <a:custGeom>
          <a:avLst/>
          <a:gdLst/>
          <a:ahLst/>
          <a:cxnLst/>
          <a:rect l="0" t="0" r="0" b="0"/>
          <a:pathLst>
            <a:path>
              <a:moveTo>
                <a:pt x="0" y="16939"/>
              </a:moveTo>
              <a:lnTo>
                <a:pt x="301775"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304796" y="2161554"/>
        <a:ext cx="15088" cy="15088"/>
      </dsp:txXfrm>
    </dsp:sp>
    <dsp:sp modelId="{07CA021D-3D97-46CE-8E3A-B0BFD8A1BAFE}">
      <dsp:nvSpPr>
        <dsp:cNvPr id="0" name=""/>
        <dsp:cNvSpPr/>
      </dsp:nvSpPr>
      <dsp:spPr>
        <a:xfrm>
          <a:off x="1237128" y="2319454"/>
          <a:ext cx="2070062" cy="880945"/>
        </a:xfrm>
        <a:prstGeom prst="ellipse">
          <a:avLst/>
        </a:prstGeom>
        <a:solidFill>
          <a:schemeClr val="accent5">
            <a:hueOff val="-10833479"/>
            <a:satOff val="26675"/>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басқа кәсіпорындардан және тұлғалардан алынған қайтарусыз алулары</a:t>
          </a:r>
          <a:endParaRPr lang="ru-RU" sz="1200" kern="1200">
            <a:solidFill>
              <a:sysClr val="windowText" lastClr="000000"/>
            </a:solidFill>
            <a:latin typeface="Times New Roman" pitchFamily="18" charset="0"/>
            <a:cs typeface="Times New Roman" pitchFamily="18" charset="0"/>
          </a:endParaRPr>
        </a:p>
      </dsp:txBody>
      <dsp:txXfrm>
        <a:off x="1540282" y="2448465"/>
        <a:ext cx="1463754" cy="622923"/>
      </dsp:txXfrm>
    </dsp:sp>
    <dsp:sp modelId="{995C42DD-8D6E-46F2-8A73-3FBE4658CD17}">
      <dsp:nvSpPr>
        <dsp:cNvPr id="0" name=""/>
        <dsp:cNvSpPr/>
      </dsp:nvSpPr>
      <dsp:spPr>
        <a:xfrm rot="9647302">
          <a:off x="1467685" y="1820790"/>
          <a:ext cx="281752" cy="33878"/>
        </a:xfrm>
        <a:custGeom>
          <a:avLst/>
          <a:gdLst/>
          <a:ahLst/>
          <a:cxnLst/>
          <a:rect l="0" t="0" r="0" b="0"/>
          <a:pathLst>
            <a:path>
              <a:moveTo>
                <a:pt x="0" y="16939"/>
              </a:moveTo>
              <a:lnTo>
                <a:pt x="281752"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601517" y="1830686"/>
        <a:ext cx="14087" cy="14087"/>
      </dsp:txXfrm>
    </dsp:sp>
    <dsp:sp modelId="{3BB0F65D-73D9-4EF0-9BCB-539F5278BE2B}">
      <dsp:nvSpPr>
        <dsp:cNvPr id="0" name=""/>
        <dsp:cNvSpPr/>
      </dsp:nvSpPr>
      <dsp:spPr>
        <a:xfrm>
          <a:off x="0" y="1773459"/>
          <a:ext cx="1689538" cy="660849"/>
        </a:xfrm>
        <a:prstGeom prst="ellipse">
          <a:avLst/>
        </a:prstGeom>
        <a:solidFill>
          <a:schemeClr val="accent5">
            <a:hueOff val="-14444638"/>
            <a:satOff val="35567"/>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басқару органдарымен субсидиялау</a:t>
          </a:r>
          <a:endParaRPr lang="ru-RU" sz="1200" kern="1200">
            <a:solidFill>
              <a:sysClr val="windowText" lastClr="000000"/>
            </a:solidFill>
            <a:latin typeface="Times New Roman" pitchFamily="18" charset="0"/>
            <a:cs typeface="Times New Roman" pitchFamily="18" charset="0"/>
          </a:endParaRPr>
        </a:p>
      </dsp:txBody>
      <dsp:txXfrm>
        <a:off x="247427" y="1870238"/>
        <a:ext cx="1194684" cy="467291"/>
      </dsp:txXfrm>
    </dsp:sp>
    <dsp:sp modelId="{DE697B3A-9598-424C-87E4-FF4A0A9B4B9E}">
      <dsp:nvSpPr>
        <dsp:cNvPr id="0" name=""/>
        <dsp:cNvSpPr/>
      </dsp:nvSpPr>
      <dsp:spPr>
        <a:xfrm rot="12055598">
          <a:off x="1720566" y="1326839"/>
          <a:ext cx="36292" cy="33878"/>
        </a:xfrm>
        <a:custGeom>
          <a:avLst/>
          <a:gdLst/>
          <a:ahLst/>
          <a:cxnLst/>
          <a:rect l="0" t="0" r="0" b="0"/>
          <a:pathLst>
            <a:path>
              <a:moveTo>
                <a:pt x="0" y="16939"/>
              </a:moveTo>
              <a:lnTo>
                <a:pt x="36292"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737805" y="1342871"/>
        <a:ext cx="1814" cy="1814"/>
      </dsp:txXfrm>
    </dsp:sp>
    <dsp:sp modelId="{ECC96464-3EEC-40D2-8BAA-917B915DB3CB}">
      <dsp:nvSpPr>
        <dsp:cNvPr id="0" name=""/>
        <dsp:cNvSpPr/>
      </dsp:nvSpPr>
      <dsp:spPr>
        <a:xfrm>
          <a:off x="0" y="611946"/>
          <a:ext cx="1953557" cy="880945"/>
        </a:xfrm>
        <a:prstGeom prst="ellipse">
          <a:avLst/>
        </a:prstGeom>
        <a:solidFill>
          <a:schemeClr val="accent5">
            <a:hueOff val="-18055798"/>
            <a:satOff val="44459"/>
            <a:lumOff val="-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қаржыландыру жалының шартына байланысты негізгі құралдар объектілері түсуі </a:t>
          </a:r>
          <a:endParaRPr lang="ru-RU" sz="1200" kern="1200">
            <a:solidFill>
              <a:sysClr val="windowText" lastClr="000000"/>
            </a:solidFill>
            <a:latin typeface="Times New Roman" pitchFamily="18" charset="0"/>
            <a:cs typeface="Times New Roman" pitchFamily="18" charset="0"/>
          </a:endParaRPr>
        </a:p>
      </dsp:txBody>
      <dsp:txXfrm>
        <a:off x="286092" y="740957"/>
        <a:ext cx="1381373" cy="6229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A189F-E73A-4D91-9334-030962C076B7}">
      <dsp:nvSpPr>
        <dsp:cNvPr id="0" name=""/>
        <dsp:cNvSpPr/>
      </dsp:nvSpPr>
      <dsp:spPr>
        <a:xfrm>
          <a:off x="2005003" y="1154057"/>
          <a:ext cx="1396121" cy="88123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100000"/>
            </a:lnSpc>
            <a:spcBef>
              <a:spcPct val="0"/>
            </a:spcBef>
            <a:spcAft>
              <a:spcPts val="0"/>
            </a:spcAft>
          </a:pPr>
          <a:r>
            <a:rPr lang="kk-KZ" sz="1200" kern="1200">
              <a:solidFill>
                <a:sysClr val="windowText" lastClr="000000"/>
              </a:solidFill>
              <a:latin typeface="Times New Roman" pitchFamily="18" charset="0"/>
              <a:cs typeface="Times New Roman" pitchFamily="18" charset="0"/>
            </a:rPr>
            <a:t>Негізгі құралдардың</a:t>
          </a:r>
        </a:p>
        <a:p>
          <a:pPr lvl="0" algn="ctr" defTabSz="533400">
            <a:lnSpc>
              <a:spcPct val="100000"/>
            </a:lnSpc>
            <a:spcBef>
              <a:spcPct val="0"/>
            </a:spcBef>
            <a:spcAft>
              <a:spcPts val="0"/>
            </a:spcAft>
          </a:pPr>
          <a:r>
            <a:rPr lang="kk-KZ" sz="1200" kern="1200">
              <a:solidFill>
                <a:sysClr val="windowText" lastClr="000000"/>
              </a:solidFill>
              <a:latin typeface="Times New Roman" pitchFamily="18" charset="0"/>
              <a:cs typeface="Times New Roman" pitchFamily="18" charset="0"/>
            </a:rPr>
            <a:t>есептен шығуы</a:t>
          </a:r>
          <a:endParaRPr lang="ru-RU" sz="1200" kern="1200">
            <a:solidFill>
              <a:sysClr val="windowText" lastClr="000000"/>
            </a:solidFill>
            <a:latin typeface="Times New Roman" pitchFamily="18" charset="0"/>
            <a:cs typeface="Times New Roman" pitchFamily="18" charset="0"/>
          </a:endParaRPr>
        </a:p>
      </dsp:txBody>
      <dsp:txXfrm>
        <a:off x="2209460" y="1283111"/>
        <a:ext cx="987207" cy="623131"/>
      </dsp:txXfrm>
    </dsp:sp>
    <dsp:sp modelId="{6B91B691-07FC-43C0-B3A1-72E82BD04FCA}">
      <dsp:nvSpPr>
        <dsp:cNvPr id="0" name=""/>
        <dsp:cNvSpPr/>
      </dsp:nvSpPr>
      <dsp:spPr>
        <a:xfrm rot="16200000">
          <a:off x="2548554" y="984809"/>
          <a:ext cx="309019" cy="29474"/>
        </a:xfrm>
        <a:custGeom>
          <a:avLst/>
          <a:gdLst/>
          <a:ahLst/>
          <a:cxnLst/>
          <a:rect l="0" t="0" r="0" b="0"/>
          <a:pathLst>
            <a:path>
              <a:moveTo>
                <a:pt x="0" y="14737"/>
              </a:moveTo>
              <a:lnTo>
                <a:pt x="309019"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695338" y="991821"/>
        <a:ext cx="15450" cy="15450"/>
      </dsp:txXfrm>
    </dsp:sp>
    <dsp:sp modelId="{F8AC2062-D3D2-4B46-89BB-688772475E5B}">
      <dsp:nvSpPr>
        <dsp:cNvPr id="0" name=""/>
        <dsp:cNvSpPr/>
      </dsp:nvSpPr>
      <dsp:spPr>
        <a:xfrm>
          <a:off x="1657596" y="50661"/>
          <a:ext cx="2090934" cy="79437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физикалық немесе сапалық тозу</a:t>
          </a:r>
        </a:p>
      </dsp:txBody>
      <dsp:txXfrm>
        <a:off x="1963806" y="166995"/>
        <a:ext cx="1478514" cy="561707"/>
      </dsp:txXfrm>
    </dsp:sp>
    <dsp:sp modelId="{094F18E8-AD9E-421A-A95A-BEBC36ED764E}">
      <dsp:nvSpPr>
        <dsp:cNvPr id="0" name=""/>
        <dsp:cNvSpPr/>
      </dsp:nvSpPr>
      <dsp:spPr>
        <a:xfrm rot="20477610">
          <a:off x="3307200" y="1304853"/>
          <a:ext cx="416532" cy="29474"/>
        </a:xfrm>
        <a:custGeom>
          <a:avLst/>
          <a:gdLst/>
          <a:ahLst/>
          <a:cxnLst/>
          <a:rect l="0" t="0" r="0" b="0"/>
          <a:pathLst>
            <a:path>
              <a:moveTo>
                <a:pt x="0" y="14737"/>
              </a:moveTo>
              <a:lnTo>
                <a:pt x="416532"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505053" y="1309177"/>
        <a:ext cx="20826" cy="20826"/>
      </dsp:txXfrm>
    </dsp:sp>
    <dsp:sp modelId="{894F8A0E-12CA-436D-AF06-075EA35644A8}">
      <dsp:nvSpPr>
        <dsp:cNvPr id="0" name=""/>
        <dsp:cNvSpPr/>
      </dsp:nvSpPr>
      <dsp:spPr>
        <a:xfrm>
          <a:off x="3519350" y="644844"/>
          <a:ext cx="1767026" cy="748533"/>
        </a:xfrm>
        <a:prstGeom prst="ellipse">
          <a:avLst/>
        </a:prstGeom>
        <a:solidFill>
          <a:schemeClr val="accent5">
            <a:hueOff val="-3611160"/>
            <a:satOff val="8892"/>
            <a:lumOff val="-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басқа заңды немесе жеке тұлғаларға өтеусіз беру</a:t>
          </a:r>
        </a:p>
      </dsp:txBody>
      <dsp:txXfrm>
        <a:off x="3778125" y="754464"/>
        <a:ext cx="1249476" cy="529293"/>
      </dsp:txXfrm>
    </dsp:sp>
    <dsp:sp modelId="{E386A444-F457-4123-8FFC-93512FC66E9E}">
      <dsp:nvSpPr>
        <dsp:cNvPr id="0" name=""/>
        <dsp:cNvSpPr/>
      </dsp:nvSpPr>
      <dsp:spPr>
        <a:xfrm rot="1075266">
          <a:off x="3319063" y="1814248"/>
          <a:ext cx="217042" cy="29474"/>
        </a:xfrm>
        <a:custGeom>
          <a:avLst/>
          <a:gdLst/>
          <a:ahLst/>
          <a:cxnLst/>
          <a:rect l="0" t="0" r="0" b="0"/>
          <a:pathLst>
            <a:path>
              <a:moveTo>
                <a:pt x="0" y="14737"/>
              </a:moveTo>
              <a:lnTo>
                <a:pt x="217042"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422159" y="1823559"/>
        <a:ext cx="10852" cy="10852"/>
      </dsp:txXfrm>
    </dsp:sp>
    <dsp:sp modelId="{6F6DCD9C-5954-44DE-87EA-07579746176F}">
      <dsp:nvSpPr>
        <dsp:cNvPr id="0" name=""/>
        <dsp:cNvSpPr/>
      </dsp:nvSpPr>
      <dsp:spPr>
        <a:xfrm>
          <a:off x="3358943" y="1674236"/>
          <a:ext cx="1905204" cy="881239"/>
        </a:xfrm>
        <a:prstGeom prst="ellipse">
          <a:avLst/>
        </a:prstGeom>
        <a:solidFill>
          <a:schemeClr val="accent5">
            <a:hueOff val="-7222319"/>
            <a:satOff val="17784"/>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басқа субъектілерге негізгі құралды жарғы капиталына салым түрінде беру</a:t>
          </a:r>
        </a:p>
      </dsp:txBody>
      <dsp:txXfrm>
        <a:off x="3637954" y="1803290"/>
        <a:ext cx="1347182" cy="623131"/>
      </dsp:txXfrm>
    </dsp:sp>
    <dsp:sp modelId="{EC0B83B6-4CF3-45DC-90F8-8E4A3AC123D4}">
      <dsp:nvSpPr>
        <dsp:cNvPr id="0" name=""/>
        <dsp:cNvSpPr/>
      </dsp:nvSpPr>
      <dsp:spPr>
        <a:xfrm rot="5630196">
          <a:off x="2486855" y="2194750"/>
          <a:ext cx="349956" cy="29474"/>
        </a:xfrm>
        <a:custGeom>
          <a:avLst/>
          <a:gdLst/>
          <a:ahLst/>
          <a:cxnLst/>
          <a:rect l="0" t="0" r="0" b="0"/>
          <a:pathLst>
            <a:path>
              <a:moveTo>
                <a:pt x="0" y="14737"/>
              </a:moveTo>
              <a:lnTo>
                <a:pt x="349956"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653084" y="2200739"/>
        <a:ext cx="17497" cy="17497"/>
      </dsp:txXfrm>
    </dsp:sp>
    <dsp:sp modelId="{07CA021D-3D97-46CE-8E3A-B0BFD8A1BAFE}">
      <dsp:nvSpPr>
        <dsp:cNvPr id="0" name=""/>
        <dsp:cNvSpPr/>
      </dsp:nvSpPr>
      <dsp:spPr>
        <a:xfrm>
          <a:off x="1587381" y="2383931"/>
          <a:ext cx="2070754" cy="816468"/>
        </a:xfrm>
        <a:prstGeom prst="ellipse">
          <a:avLst/>
        </a:prstGeom>
        <a:solidFill>
          <a:schemeClr val="accent5">
            <a:hueOff val="-10833479"/>
            <a:satOff val="26675"/>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кем шығу, табиғи апат және басқа </a:t>
          </a:r>
        </a:p>
      </dsp:txBody>
      <dsp:txXfrm>
        <a:off x="1890636" y="2503500"/>
        <a:ext cx="1464244" cy="577330"/>
      </dsp:txXfrm>
    </dsp:sp>
    <dsp:sp modelId="{995C42DD-8D6E-46F2-8A73-3FBE4658CD17}">
      <dsp:nvSpPr>
        <dsp:cNvPr id="0" name=""/>
        <dsp:cNvSpPr/>
      </dsp:nvSpPr>
      <dsp:spPr>
        <a:xfrm rot="9742014">
          <a:off x="1824158" y="1817731"/>
          <a:ext cx="261578" cy="29474"/>
        </a:xfrm>
        <a:custGeom>
          <a:avLst/>
          <a:gdLst/>
          <a:ahLst/>
          <a:cxnLst/>
          <a:rect l="0" t="0" r="0" b="0"/>
          <a:pathLst>
            <a:path>
              <a:moveTo>
                <a:pt x="0" y="14737"/>
              </a:moveTo>
              <a:lnTo>
                <a:pt x="261578"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948408" y="1825929"/>
        <a:ext cx="13078" cy="13078"/>
      </dsp:txXfrm>
    </dsp:sp>
    <dsp:sp modelId="{3BB0F65D-73D9-4EF0-9BCB-539F5278BE2B}">
      <dsp:nvSpPr>
        <dsp:cNvPr id="0" name=""/>
        <dsp:cNvSpPr/>
      </dsp:nvSpPr>
      <dsp:spPr>
        <a:xfrm>
          <a:off x="104775" y="1683067"/>
          <a:ext cx="1892452" cy="873449"/>
        </a:xfrm>
        <a:prstGeom prst="ellipse">
          <a:avLst/>
        </a:prstGeom>
        <a:solidFill>
          <a:schemeClr val="accent5">
            <a:hueOff val="-14444638"/>
            <a:satOff val="35567"/>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объектілерде ұзақ мерзімді (қаржыландыратын) жалға беру</a:t>
          </a:r>
        </a:p>
      </dsp:txBody>
      <dsp:txXfrm>
        <a:off x="381918" y="1810981"/>
        <a:ext cx="1338166" cy="617621"/>
      </dsp:txXfrm>
    </dsp:sp>
    <dsp:sp modelId="{DE697B3A-9598-424C-87E4-FF4A0A9B4B9E}">
      <dsp:nvSpPr>
        <dsp:cNvPr id="0" name=""/>
        <dsp:cNvSpPr/>
      </dsp:nvSpPr>
      <dsp:spPr>
        <a:xfrm rot="11816568">
          <a:off x="1780244" y="1344610"/>
          <a:ext cx="300673" cy="29474"/>
        </a:xfrm>
        <a:custGeom>
          <a:avLst/>
          <a:gdLst/>
          <a:ahLst/>
          <a:cxnLst/>
          <a:rect l="0" t="0" r="0" b="0"/>
          <a:pathLst>
            <a:path>
              <a:moveTo>
                <a:pt x="0" y="14737"/>
              </a:moveTo>
              <a:lnTo>
                <a:pt x="300673"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923064" y="1351831"/>
        <a:ext cx="15033" cy="15033"/>
      </dsp:txXfrm>
    </dsp:sp>
    <dsp:sp modelId="{ECC96464-3EEC-40D2-8BAA-917B915DB3CB}">
      <dsp:nvSpPr>
        <dsp:cNvPr id="0" name=""/>
        <dsp:cNvSpPr/>
      </dsp:nvSpPr>
      <dsp:spPr>
        <a:xfrm>
          <a:off x="2" y="628262"/>
          <a:ext cx="1954210" cy="881239"/>
        </a:xfrm>
        <a:prstGeom prst="ellipse">
          <a:avLst/>
        </a:prstGeom>
        <a:solidFill>
          <a:schemeClr val="accent5">
            <a:hueOff val="-18055798"/>
            <a:satOff val="44459"/>
            <a:lumOff val="-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err="1">
              <a:solidFill>
                <a:sysClr val="windowText" lastClr="000000"/>
              </a:solidFill>
              <a:latin typeface="Times New Roman" pitchFamily="18" charset="0"/>
              <a:cs typeface="Times New Roman" pitchFamily="18" charset="0"/>
            </a:rPr>
            <a:t>шаруашылық қызметінде пайдаланылмайтын</a:t>
          </a:r>
          <a:r>
            <a:rPr lang="ru-RU" sz="1200" kern="1200" dirty="0">
              <a:solidFill>
                <a:sysClr val="windowText" lastClr="000000"/>
              </a:solidFill>
              <a:latin typeface="Times New Roman" pitchFamily="18" charset="0"/>
              <a:cs typeface="Times New Roman" pitchFamily="18" charset="0"/>
            </a:rPr>
            <a:t> </a:t>
          </a:r>
          <a:r>
            <a:rPr lang="ru-RU" sz="1200" kern="1200" dirty="0" err="1">
              <a:solidFill>
                <a:sysClr val="windowText" lastClr="000000"/>
              </a:solidFill>
              <a:latin typeface="Times New Roman" pitchFamily="18" charset="0"/>
              <a:cs typeface="Times New Roman" pitchFamily="18" charset="0"/>
            </a:rPr>
            <a:t>объектілерді</a:t>
          </a:r>
          <a:r>
            <a:rPr lang="ru-RU" sz="1200" kern="1200" dirty="0">
              <a:solidFill>
                <a:sysClr val="windowText" lastClr="000000"/>
              </a:solidFill>
              <a:latin typeface="Times New Roman" pitchFamily="18" charset="0"/>
              <a:cs typeface="Times New Roman" pitchFamily="18" charset="0"/>
            </a:rPr>
            <a:t> </a:t>
          </a:r>
          <a:r>
            <a:rPr lang="ru-RU" sz="1200" kern="1200" dirty="0" err="1">
              <a:solidFill>
                <a:sysClr val="windowText" lastClr="000000"/>
              </a:solidFill>
              <a:latin typeface="Times New Roman" pitchFamily="18" charset="0"/>
              <a:cs typeface="Times New Roman" pitchFamily="18" charset="0"/>
            </a:rPr>
            <a:t>өткізуде</a:t>
          </a:r>
          <a:endParaRPr lang="ru-RU" sz="1200" kern="1200" dirty="0">
            <a:solidFill>
              <a:sysClr val="windowText" lastClr="000000"/>
            </a:solidFill>
            <a:latin typeface="Times New Roman" pitchFamily="18" charset="0"/>
            <a:cs typeface="Times New Roman" pitchFamily="18" charset="0"/>
          </a:endParaRPr>
        </a:p>
      </dsp:txBody>
      <dsp:txXfrm>
        <a:off x="286189" y="757316"/>
        <a:ext cx="1381836" cy="62313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20" name="Нижний колонтитул 19"/>
          <p:cNvSpPr>
            <a:spLocks noGrp="1"/>
          </p:cNvSpPr>
          <p:nvPr>
            <p:ph type="ftr" sz="quarter" idx="11"/>
          </p:nvPr>
        </p:nvSpPr>
        <p:spPr/>
        <p:txBody>
          <a:bodyPr/>
          <a:lstStyle>
            <a:extLst/>
          </a:lstStyle>
          <a:p>
            <a:endParaRPr lang="ru-RU" dirty="0"/>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Дата 1"/>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dirty="0"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14.03.2020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14.03.2020</a:t>
            </a:fld>
            <a:endParaRPr lang="ru-RU"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844824"/>
            <a:ext cx="6858000" cy="1343000"/>
          </a:xfrm>
        </p:spPr>
        <p:txBody>
          <a:bodyPr>
            <a:normAutofit/>
          </a:bodyPr>
          <a:lstStyle/>
          <a:p>
            <a:pPr algn="ctr"/>
            <a:r>
              <a:rPr lang="kk-KZ" sz="2800" b="1" dirty="0" smtClean="0">
                <a:effectLst/>
              </a:rPr>
              <a:t>9 дәріс тақырыбы: Негізгі құралдар есебі</a:t>
            </a:r>
            <a:endParaRPr lang="ru-RU" sz="2800" dirty="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332385"/>
            <a:ext cx="7498080" cy="864367"/>
          </a:xfrm>
        </p:spPr>
        <p:txBody>
          <a:bodyPr>
            <a:normAutofit fontScale="90000"/>
          </a:bodyPr>
          <a:lstStyle/>
          <a:p>
            <a:pPr algn="ctr"/>
            <a:r>
              <a:rPr lang="kk-KZ" sz="2000" b="1" dirty="0" smtClean="0">
                <a:solidFill>
                  <a:schemeClr val="accent1">
                    <a:lumMod val="50000"/>
                  </a:schemeClr>
                </a:solidFill>
                <a:effectLst/>
                <a:latin typeface="Arial" pitchFamily="34" charset="0"/>
                <a:cs typeface="Arial" pitchFamily="34" charset="0"/>
              </a:rPr>
              <a:t> </a:t>
            </a:r>
            <a:r>
              <a:rPr lang="kk-KZ" sz="2000" b="1" dirty="0" smtClean="0">
                <a:solidFill>
                  <a:schemeClr val="accent1">
                    <a:lumMod val="50000"/>
                  </a:schemeClr>
                </a:solidFill>
                <a:effectLst/>
                <a:latin typeface="Arial" pitchFamily="34" charset="0"/>
                <a:cs typeface="Arial" pitchFamily="34" charset="0"/>
              </a:rPr>
              <a:t>Бухгалтерлік есептілікте негізгі құралдар туралы ашылуға тиіс ақпарат </a:t>
            </a:r>
            <a:r>
              <a:rPr lang="ru-RU" sz="2000" b="1" dirty="0" smtClean="0">
                <a:solidFill>
                  <a:schemeClr val="accent1">
                    <a:lumMod val="50000"/>
                  </a:schemeClr>
                </a:solidFill>
                <a:effectLst/>
                <a:latin typeface="Arial" pitchFamily="34" charset="0"/>
                <a:cs typeface="Arial" pitchFamily="34" charset="0"/>
              </a:rPr>
              <a:t/>
            </a:r>
            <a:br>
              <a:rPr lang="ru-RU" sz="2000" b="1" dirty="0" smtClean="0">
                <a:solidFill>
                  <a:schemeClr val="accent1">
                    <a:lumMod val="50000"/>
                  </a:schemeClr>
                </a:solidFill>
                <a:effectLst/>
                <a:latin typeface="Arial" pitchFamily="34" charset="0"/>
                <a:cs typeface="Arial" pitchFamily="34" charset="0"/>
              </a:rPr>
            </a:br>
            <a:endParaRPr lang="ru-RU" sz="2000" b="1" dirty="0">
              <a:solidFill>
                <a:schemeClr val="accent1">
                  <a:lumMod val="50000"/>
                </a:schemeClr>
              </a:solidFill>
              <a:effectLst/>
              <a:latin typeface="Arial" pitchFamily="34" charset="0"/>
              <a:cs typeface="Arial" pitchFamily="34" charset="0"/>
            </a:endParaRPr>
          </a:p>
        </p:txBody>
      </p:sp>
      <p:sp>
        <p:nvSpPr>
          <p:cNvPr id="2065"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grpSp>
        <p:nvGrpSpPr>
          <p:cNvPr id="2049" name="Group 1"/>
          <p:cNvGrpSpPr>
            <a:grpSpLocks noChangeAspect="1"/>
          </p:cNvGrpSpPr>
          <p:nvPr/>
        </p:nvGrpSpPr>
        <p:grpSpPr bwMode="auto">
          <a:xfrm>
            <a:off x="1475656" y="1196752"/>
            <a:ext cx="6984776" cy="5473824"/>
            <a:chOff x="2507" y="2842"/>
            <a:chExt cx="7380" cy="6210"/>
          </a:xfrm>
        </p:grpSpPr>
        <p:sp>
          <p:nvSpPr>
            <p:cNvPr id="2064" name="AutoShape 16"/>
            <p:cNvSpPr>
              <a:spLocks noChangeAspect="1" noChangeArrowheads="1"/>
            </p:cNvSpPr>
            <p:nvPr/>
          </p:nvSpPr>
          <p:spPr bwMode="auto">
            <a:xfrm>
              <a:off x="2507" y="2842"/>
              <a:ext cx="7380" cy="6210"/>
            </a:xfrm>
            <a:prstGeom prst="rect">
              <a:avLst/>
            </a:prstGeo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63" name="Text Box 15"/>
            <p:cNvSpPr txBox="1">
              <a:spLocks noChangeArrowheads="1"/>
            </p:cNvSpPr>
            <p:nvPr/>
          </p:nvSpPr>
          <p:spPr bwMode="auto">
            <a:xfrm>
              <a:off x="4866" y="2924"/>
              <a:ext cx="2520" cy="94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Ашылып көрсетілуі тиіс негізгі құралдар туралы ақпарат </a:t>
              </a:r>
              <a:endParaRPr kumimoji="0" lang="kk-KZ"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2" name="Text Box 14"/>
            <p:cNvSpPr txBox="1">
              <a:spLocks noChangeArrowheads="1"/>
            </p:cNvSpPr>
            <p:nvPr/>
          </p:nvSpPr>
          <p:spPr bwMode="auto">
            <a:xfrm>
              <a:off x="2687" y="4237"/>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Негізгі топтар бойынша негізгі құралдарды қолданудың пайдары мерзімі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1" name="Text Box 13"/>
            <p:cNvSpPr txBox="1">
              <a:spLocks noChangeArrowheads="1"/>
            </p:cNvSpPr>
            <p:nvPr/>
          </p:nvSpPr>
          <p:spPr bwMode="auto">
            <a:xfrm>
              <a:off x="6557" y="4237"/>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Негізгі топтар бойынша амортизация есептеу әдісі</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0" name="Line 12"/>
            <p:cNvSpPr>
              <a:spLocks noChangeShapeType="1"/>
            </p:cNvSpPr>
            <p:nvPr/>
          </p:nvSpPr>
          <p:spPr bwMode="auto">
            <a:xfrm>
              <a:off x="6107" y="3877"/>
              <a:ext cx="1" cy="4410"/>
            </a:xfrm>
            <a:prstGeom prst="line">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9" name="AutoShape 11"/>
            <p:cNvSpPr>
              <a:spLocks noChangeShapeType="1"/>
            </p:cNvSpPr>
            <p:nvPr/>
          </p:nvSpPr>
          <p:spPr bwMode="auto">
            <a:xfrm>
              <a:off x="5680" y="4642"/>
              <a:ext cx="855"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8" name="Text Box 10"/>
            <p:cNvSpPr txBox="1">
              <a:spLocks noChangeArrowheads="1"/>
            </p:cNvSpPr>
            <p:nvPr/>
          </p:nvSpPr>
          <p:spPr bwMode="auto">
            <a:xfrm>
              <a:off x="2687" y="5317"/>
              <a:ext cx="2970" cy="130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Ақшалай емес қаражаттармен міндеттемелердің орындалуын (төленуін) қарастыратын келісімшарттар бойынша негізгі құралдарды бағалау әдістері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7" name="Text Box 9"/>
            <p:cNvSpPr txBox="1">
              <a:spLocks noChangeArrowheads="1"/>
            </p:cNvSpPr>
            <p:nvPr/>
          </p:nvSpPr>
          <p:spPr bwMode="auto">
            <a:xfrm>
              <a:off x="6557" y="5272"/>
              <a:ext cx="2970" cy="121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Негізгі құралдардың негізгі топтары бойынша (есептік мерзімнің басына және аяғына) есептелген амортизацияның бастапқы құны мен сомасы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6" name="AutoShape 8"/>
            <p:cNvSpPr>
              <a:spLocks noChangeShapeType="1"/>
            </p:cNvSpPr>
            <p:nvPr/>
          </p:nvSpPr>
          <p:spPr bwMode="auto">
            <a:xfrm>
              <a:off x="5612" y="5947"/>
              <a:ext cx="855"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5" name="Text Box 7"/>
            <p:cNvSpPr txBox="1">
              <a:spLocks noChangeArrowheads="1"/>
            </p:cNvSpPr>
            <p:nvPr/>
          </p:nvSpPr>
          <p:spPr bwMode="auto">
            <a:xfrm>
              <a:off x="2642" y="6892"/>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Есептік мерзім ішінде негізгі құралдардың қозғалысы (негізгі топтар бойынша)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4" name="Text Box 6"/>
            <p:cNvSpPr txBox="1">
              <a:spLocks noChangeArrowheads="1"/>
            </p:cNvSpPr>
            <p:nvPr/>
          </p:nvSpPr>
          <p:spPr bwMode="auto">
            <a:xfrm>
              <a:off x="6557" y="6892"/>
              <a:ext cx="2970" cy="54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Жалға берілген және алынған негізгі құралдар объектілерінің тізімі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3" name="AutoShape 5"/>
            <p:cNvSpPr>
              <a:spLocks noChangeShapeType="1"/>
            </p:cNvSpPr>
            <p:nvPr/>
          </p:nvSpPr>
          <p:spPr bwMode="auto">
            <a:xfrm>
              <a:off x="5612" y="7297"/>
              <a:ext cx="855"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2" name="Text Box 4"/>
            <p:cNvSpPr txBox="1">
              <a:spLocks noChangeArrowheads="1"/>
            </p:cNvSpPr>
            <p:nvPr/>
          </p:nvSpPr>
          <p:spPr bwMode="auto">
            <a:xfrm>
              <a:off x="2642" y="7972"/>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Өтелуге жатпайтын негізгі құралдар объектісінің тізімі</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1" name="Text Box 3"/>
            <p:cNvSpPr txBox="1">
              <a:spLocks noChangeArrowheads="1"/>
            </p:cNvSpPr>
            <p:nvPr/>
          </p:nvSpPr>
          <p:spPr bwMode="auto">
            <a:xfrm>
              <a:off x="6557" y="7702"/>
              <a:ext cx="2970" cy="108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Мемлекеттік тіркеу үдерісінде нақты қолданылатын және эксплуатацияға алынған жылжымайтын мүлік объектілері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0" name="AutoShape 2"/>
            <p:cNvSpPr>
              <a:spLocks noChangeShapeType="1"/>
            </p:cNvSpPr>
            <p:nvPr/>
          </p:nvSpPr>
          <p:spPr bwMode="auto">
            <a:xfrm>
              <a:off x="5657" y="8287"/>
              <a:ext cx="900"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384202"/>
          </a:xfrm>
        </p:spPr>
        <p:txBody>
          <a:bodyPr>
            <a:normAutofit fontScale="70000" lnSpcReduction="20000"/>
          </a:bodyPr>
          <a:lstStyle/>
          <a:p>
            <a:endParaRPr lang="ru-RU" dirty="0" smtClean="0">
              <a:latin typeface="Times New Roman" pitchFamily="18" charset="0"/>
              <a:cs typeface="Times New Roman" pitchFamily="18" charset="0"/>
            </a:endParaRPr>
          </a:p>
          <a:p>
            <a:r>
              <a:rPr lang="ru-RU" b="1" u="sng" dirty="0" err="1" smtClean="0">
                <a:solidFill>
                  <a:srgbClr val="FF0000"/>
                </a:solidFill>
                <a:latin typeface="Times New Roman" pitchFamily="18" charset="0"/>
                <a:cs typeface="Times New Roman" pitchFamily="18" charset="0"/>
              </a:rPr>
              <a:t>Негізгі</a:t>
            </a:r>
            <a:r>
              <a:rPr lang="ru-RU" b="1" u="sng" dirty="0" smtClean="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құралдар</a:t>
            </a:r>
            <a:r>
              <a:rPr lang="ru-RU" b="1" u="sng" dirty="0">
                <a:solidFill>
                  <a:srgbClr val="FF0000"/>
                </a:solidFill>
                <a:latin typeface="Times New Roman" pitchFamily="18" charset="0"/>
                <a:cs typeface="Times New Roman" pitchFamily="18" charset="0"/>
              </a:rPr>
              <a:t>- </a:t>
            </a:r>
            <a:r>
              <a:rPr lang="ru-RU" dirty="0" err="1">
                <a:latin typeface="Times New Roman" pitchFamily="18" charset="0"/>
                <a:cs typeface="Times New Roman" pitchFamily="18" charset="0"/>
              </a:rPr>
              <a:t>материалдық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активтер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1) компания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қорларды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жабдықтау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қызмет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атқару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басқа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компанияларға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жалға</a:t>
            </a:r>
            <a:r>
              <a:rPr lang="ru-RU" dirty="0">
                <a:latin typeface="Times New Roman" pitchFamily="18" charset="0"/>
                <a:cs typeface="Times New Roman" pitchFamily="18" charset="0"/>
              </a:rPr>
              <a:t> беру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әкімшілік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мақсаттар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қолданылатын</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 </a:t>
            </a:r>
            <a:r>
              <a:rPr lang="ru-RU" dirty="0" err="1">
                <a:latin typeface="Times New Roman" pitchFamily="18" charset="0"/>
                <a:cs typeface="Times New Roman" pitchFamily="18" charset="0"/>
              </a:rPr>
              <a:t>әрбір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кезеңнен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астам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уақыт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ішінде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қолданылуды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болжайды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u="sng" dirty="0" err="1" smtClean="0">
                <a:solidFill>
                  <a:srgbClr val="FF0000"/>
                </a:solidFill>
                <a:latin typeface="Times New Roman" pitchFamily="18" charset="0"/>
                <a:cs typeface="Times New Roman" pitchFamily="18" charset="0"/>
              </a:rPr>
              <a:t>Негізгі</a:t>
            </a:r>
            <a:r>
              <a:rPr lang="ru-RU" b="1" u="sng" dirty="0" smtClean="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құралдардың</a:t>
            </a:r>
            <a:r>
              <a:rPr lang="ru-RU" b="1" u="sng" dirty="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есебінде</a:t>
            </a:r>
            <a:r>
              <a:rPr lang="ru-RU" b="1" u="sng" dirty="0">
                <a:solidFill>
                  <a:srgbClr val="FF0000"/>
                </a:solidFill>
                <a:latin typeface="Times New Roman" pitchFamily="18" charset="0"/>
                <a:cs typeface="Times New Roman" pitchFamily="18" charset="0"/>
              </a:rPr>
              <a:t> 4 </a:t>
            </a:r>
            <a:r>
              <a:rPr lang="ru-RU" b="1" u="sng" dirty="0" err="1">
                <a:solidFill>
                  <a:srgbClr val="FF0000"/>
                </a:solidFill>
                <a:latin typeface="Times New Roman" pitchFamily="18" charset="0"/>
                <a:cs typeface="Times New Roman" pitchFamily="18" charset="0"/>
              </a:rPr>
              <a:t>ең</a:t>
            </a:r>
            <a:r>
              <a:rPr lang="ru-RU" b="1" u="sng" dirty="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маңызды</a:t>
            </a:r>
            <a:r>
              <a:rPr lang="ru-RU" b="1" u="sng" dirty="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әрекеттері</a:t>
            </a:r>
            <a:r>
              <a:rPr lang="ru-RU" b="1" u="sng" dirty="0">
                <a:solidFill>
                  <a:srgbClr val="FF0000"/>
                </a:solidFill>
                <a:latin typeface="Times New Roman" pitchFamily="18" charset="0"/>
                <a:cs typeface="Times New Roman" pitchFamily="18" charset="0"/>
              </a:rPr>
              <a:t> бар: </a:t>
            </a:r>
            <a:br>
              <a:rPr lang="ru-RU" b="1" u="sng" dirty="0">
                <a:solidFill>
                  <a:srgbClr val="FF0000"/>
                </a:solidFill>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мерзімдегі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тіркелген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сомасы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пайдалану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мерзімінде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есептейтін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тозу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ставкасы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қабылдап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алынғаннан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кейін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өзгеріп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отырған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құндары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шоттарда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қалай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көрсетілетінділігі</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шығарылынуындағы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тіркелуі</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dirty="0" err="1" smtClean="0">
                <a:solidFill>
                  <a:srgbClr val="FF0000"/>
                </a:solidFill>
                <a:latin typeface="Times New Roman" pitchFamily="18" charset="0"/>
                <a:cs typeface="Times New Roman" pitchFamily="18" charset="0"/>
              </a:rPr>
              <a:t>Негіізгі</a:t>
            </a:r>
            <a:r>
              <a:rPr lang="ru-RU" b="1" dirty="0" smtClean="0">
                <a:solidFill>
                  <a:srgbClr val="FF0000"/>
                </a:solidFill>
                <a:latin typeface="Times New Roman" pitchFamily="18" charset="0"/>
                <a:cs typeface="Times New Roman" pitchFamily="18" charset="0"/>
              </a:rPr>
              <a:t> </a:t>
            </a:r>
            <a:r>
              <a:rPr lang="ru-RU" b="1" dirty="0" err="1">
                <a:solidFill>
                  <a:srgbClr val="FF0000"/>
                </a:solidFill>
                <a:latin typeface="Times New Roman" pitchFamily="18" charset="0"/>
                <a:cs typeface="Times New Roman" pitchFamily="18" charset="0"/>
              </a:rPr>
              <a:t>құралдар</a:t>
            </a:r>
            <a:r>
              <a:rPr lang="ru-RU" b="1" dirty="0">
                <a:solidFill>
                  <a:srgbClr val="FF0000"/>
                </a:solidFill>
                <a:latin typeface="Times New Roman" pitchFamily="18" charset="0"/>
                <a:cs typeface="Times New Roman" pitchFamily="18" charset="0"/>
              </a:rPr>
              <a:t> </a:t>
            </a:r>
            <a:r>
              <a:rPr lang="ru-RU" b="1" dirty="0" err="1">
                <a:solidFill>
                  <a:srgbClr val="FF0000"/>
                </a:solidFill>
                <a:latin typeface="Times New Roman" pitchFamily="18" charset="0"/>
                <a:cs typeface="Times New Roman" pitchFamily="18" charset="0"/>
              </a:rPr>
              <a:t>дегеніміз</a:t>
            </a:r>
            <a:r>
              <a:rPr lang="ru-RU" b="1" dirty="0">
                <a:solidFill>
                  <a:srgbClr val="FF0000"/>
                </a:solidFill>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ұзақ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уақыт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жылдан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астам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материалды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саласында</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өндірістік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емес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салада</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еңбек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ретінде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іс-әрекет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ететін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материалдық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активтер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288643225"/>
      </p:ext>
    </p:extLst>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85728"/>
            <a:ext cx="8401080" cy="6357982"/>
          </a:xfrm>
        </p:spPr>
        <p:txBody>
          <a:bodyPr>
            <a:normAutofit fontScale="70000" lnSpcReduction="20000"/>
          </a:bodyPr>
          <a:lstStyle/>
          <a:p>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a:t>
            </a:r>
            <a:r>
              <a:rPr lang="ru-RU" dirty="0">
                <a:latin typeface="Times New Roman" pitchFamily="18" charset="0"/>
                <a:cs typeface="Times New Roman" pitchFamily="18" charset="0"/>
              </a:rPr>
              <a:t> ХҚЕС №16 «</a:t>
            </a:r>
            <a:r>
              <a:rPr lang="ru-RU" dirty="0" err="1">
                <a:latin typeface="Times New Roman" pitchFamily="18" charset="0"/>
                <a:cs typeface="Times New Roman" pitchFamily="18" charset="0"/>
              </a:rPr>
              <a:t>Жылжымайтын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мүлік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ғимараттар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жабдықтар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сәйкес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жіктеледі</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салалар</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b="1" i="1" dirty="0" smtClean="0">
                <a:solidFill>
                  <a:srgbClr val="0070C0"/>
                </a:solidFill>
                <a:latin typeface="Times New Roman" pitchFamily="18" charset="0"/>
                <a:cs typeface="Times New Roman" pitchFamily="18" charset="0"/>
              </a:rPr>
              <a:t>: </a:t>
            </a:r>
            <a:r>
              <a:rPr lang="ru-RU" b="1" i="1" dirty="0">
                <a:solidFill>
                  <a:srgbClr val="0070C0"/>
                </a:solidFill>
                <a:latin typeface="Times New Roman" pitchFamily="18" charset="0"/>
                <a:cs typeface="Times New Roman" pitchFamily="18" charset="0"/>
              </a:rPr>
              <a:t/>
            </a:r>
            <a:br>
              <a:rPr lang="ru-RU" b="1" i="1" dirty="0">
                <a:solidFill>
                  <a:srgbClr val="0070C0"/>
                </a:solidFill>
                <a:latin typeface="Times New Roman" pitchFamily="18" charset="0"/>
                <a:cs typeface="Times New Roman" pitchFamily="18" charset="0"/>
              </a:rPr>
            </a:br>
            <a:r>
              <a:rPr lang="ru-RU" dirty="0" smtClean="0">
                <a:latin typeface="Times New Roman" pitchFamily="18" charset="0"/>
                <a:cs typeface="Times New Roman" pitchFamily="18" charset="0"/>
              </a:rPr>
              <a:t>1</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a:t>
            </a:r>
            <a:r>
              <a:rPr lang="ru-RU" dirty="0" err="1" smtClean="0">
                <a:latin typeface="Times New Roman" pitchFamily="18" charset="0"/>
                <a:cs typeface="Times New Roman" pitchFamily="18" charset="0"/>
              </a:rPr>
              <a:t>ндірістік</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бұл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процеске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тікелей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қатысатын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өндірістің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құрайтын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 </a:t>
            </a:r>
            <a:r>
              <a:rPr lang="ru-RU" dirty="0" err="1" smtClean="0">
                <a:latin typeface="Times New Roman" pitchFamily="18" charset="0"/>
                <a:cs typeface="Times New Roman" pitchFamily="18" charset="0"/>
              </a:rPr>
              <a:t>өндірістік</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емес</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бұл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тұтыну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мақсатындағы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пайдалану</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бағыты</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бойынша</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түрлер</a:t>
            </a:r>
            <a:r>
              <a:rPr lang="ru-RU" b="1" i="1" dirty="0">
                <a:solidFill>
                  <a:srgbClr val="0070C0"/>
                </a:solidFill>
                <a:latin typeface="Times New Roman" pitchFamily="18" charset="0"/>
                <a:cs typeface="Times New Roman" pitchFamily="18" charset="0"/>
              </a:rPr>
              <a:t> мен </a:t>
            </a:r>
            <a:r>
              <a:rPr lang="ru-RU" b="1" i="1" dirty="0" err="1">
                <a:solidFill>
                  <a:srgbClr val="0070C0"/>
                </a:solidFill>
                <a:latin typeface="Times New Roman" pitchFamily="18" charset="0"/>
                <a:cs typeface="Times New Roman" pitchFamily="18" charset="0"/>
              </a:rPr>
              <a:t>түр</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топтарына</a:t>
            </a:r>
            <a:r>
              <a:rPr lang="ru-RU" b="1" i="1" dirty="0">
                <a:solidFill>
                  <a:srgbClr val="0070C0"/>
                </a:solidFill>
                <a:latin typeface="Times New Roman" pitchFamily="18" charset="0"/>
                <a:cs typeface="Times New Roman" pitchFamily="18" charset="0"/>
              </a:rPr>
              <a:t>: </a:t>
            </a:r>
            <a:br>
              <a:rPr lang="ru-RU" b="1" i="1" dirty="0">
                <a:solidFill>
                  <a:srgbClr val="0070C0"/>
                </a:solidFill>
                <a:latin typeface="Times New Roman" pitchFamily="18" charset="0"/>
                <a:cs typeface="Times New Roman" pitchFamily="18" charset="0"/>
              </a:rPr>
            </a:br>
            <a:r>
              <a:rPr lang="ru-RU" dirty="0" smtClean="0">
                <a:latin typeface="Times New Roman" pitchFamily="18" charset="0"/>
                <a:cs typeface="Times New Roman" pitchFamily="18" charset="0"/>
              </a:rPr>
              <a:t>1</a:t>
            </a:r>
            <a:r>
              <a:rPr lang="ru-RU" dirty="0">
                <a:latin typeface="Times New Roman" pitchFamily="18" charset="0"/>
                <a:cs typeface="Times New Roman" pitchFamily="18" charset="0"/>
              </a:rPr>
              <a:t>) </a:t>
            </a:r>
            <a:r>
              <a:rPr lang="ru-RU" u="sng" dirty="0" err="1">
                <a:latin typeface="Times New Roman" pitchFamily="18" charset="0"/>
                <a:cs typeface="Times New Roman" pitchFamily="18" charset="0"/>
              </a:rPr>
              <a:t>Жер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меншік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құқығымен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жерінің</a:t>
            </a:r>
            <a:r>
              <a:rPr lang="ru-RU" dirty="0">
                <a:latin typeface="Times New Roman" pitchFamily="18" charset="0"/>
                <a:cs typeface="Times New Roman" pitchFamily="18" charset="0"/>
              </a:rPr>
              <a:t> саны мен </a:t>
            </a:r>
            <a:r>
              <a:rPr lang="ru-RU" dirty="0" err="1">
                <a:latin typeface="Times New Roman" pitchFamily="18" charset="0"/>
                <a:cs typeface="Times New Roman" pitchFamily="18" charset="0"/>
              </a:rPr>
              <a:t>бағасы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 </a:t>
            </a:r>
            <a:r>
              <a:rPr lang="ru-RU" u="sng" dirty="0" err="1">
                <a:latin typeface="Times New Roman" pitchFamily="18" charset="0"/>
                <a:cs typeface="Times New Roman" pitchFamily="18" charset="0"/>
              </a:rPr>
              <a:t>Үйлер</a:t>
            </a:r>
            <a:r>
              <a:rPr lang="ru-RU" dirty="0" err="1">
                <a:latin typeface="Times New Roman" pitchFamily="18" charset="0"/>
                <a:cs typeface="Times New Roman" pitchFamily="18" charset="0"/>
              </a:rPr>
              <a:t>- еңбек етуге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тұруға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халыққа әлеуметтік-мәдени қызмет көрсету және қорларды сақтауға жағдай жасау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 белгіленген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архитектуралық-құрылыс объектілері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Әрбір 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тұрған үй түгендеу объектісі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саналады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3) </a:t>
            </a:r>
            <a:r>
              <a:rPr lang="ru-RU" u="sng" dirty="0" err="1">
                <a:latin typeface="Times New Roman" pitchFamily="18" charset="0"/>
                <a:cs typeface="Times New Roman" pitchFamily="18" charset="0"/>
              </a:rPr>
              <a:t>Ғимараттар</a:t>
            </a:r>
            <a:r>
              <a:rPr lang="ru-RU" dirty="0" err="1">
                <a:latin typeface="Times New Roman" pitchFamily="18" charset="0"/>
                <a:cs typeface="Times New Roman" pitchFamily="18" charset="0"/>
              </a:rPr>
              <a:t>- іс-қызмет аясын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атқару жолымен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 процесін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жүзеге асыруға арналған инженерлік-құрылыстық объектілер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4) </a:t>
            </a:r>
            <a:r>
              <a:rPr lang="ru-RU" u="sng" dirty="0" err="1">
                <a:latin typeface="Times New Roman" pitchFamily="18" charset="0"/>
                <a:cs typeface="Times New Roman" pitchFamily="18" charset="0"/>
              </a:rPr>
              <a:t>Машиналар</a:t>
            </a:r>
            <a:r>
              <a:rPr lang="ru-RU" u="sng" dirty="0">
                <a:latin typeface="Times New Roman" pitchFamily="18" charset="0"/>
                <a:cs typeface="Times New Roman" pitchFamily="18" charset="0"/>
              </a:rPr>
              <a:t> мен </a:t>
            </a:r>
            <a:r>
              <a:rPr lang="ru-RU" u="sng" dirty="0" err="1">
                <a:latin typeface="Times New Roman" pitchFamily="18" charset="0"/>
                <a:cs typeface="Times New Roman" pitchFamily="18" charset="0"/>
              </a:rPr>
              <a:t>жабдықтар- </a:t>
            </a:r>
            <a:r>
              <a:rPr lang="ru-RU" dirty="0" err="1">
                <a:latin typeface="Times New Roman" pitchFamily="18" charset="0"/>
                <a:cs typeface="Times New Roman" pitchFamily="18" charset="0"/>
              </a:rPr>
              <a:t>әрбір </a:t>
            </a:r>
            <a:r>
              <a:rPr lang="ru-RU" dirty="0">
                <a:latin typeface="Times New Roman" pitchFamily="18" charset="0"/>
                <a:cs typeface="Times New Roman" pitchFamily="18" charset="0"/>
              </a:rPr>
              <a:t>машина </a:t>
            </a:r>
            <a:r>
              <a:rPr lang="ru-RU" dirty="0" err="1">
                <a:latin typeface="Times New Roman" pitchFamily="18" charset="0"/>
                <a:cs typeface="Times New Roman" pitchFamily="18" charset="0"/>
              </a:rPr>
              <a:t>егер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басқа мүліктік объектінің бөлігі болмаса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құрамындағы тетік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құрал-аспаптармен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қоршаулармен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тірек-тұғырымен мүліктік </a:t>
            </a:r>
            <a:r>
              <a:rPr lang="ru-RU" dirty="0">
                <a:latin typeface="Times New Roman" pitchFamily="18" charset="0"/>
                <a:cs typeface="Times New Roman" pitchFamily="18" charset="0"/>
              </a:rPr>
              <a:t>объект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табылады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576728862"/>
      </p:ext>
    </p:extLst>
  </p:cSld>
  <p:clrMapOvr>
    <a:masterClrMapping/>
  </p:clrMapOvr>
  <p:transition>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571480"/>
            <a:ext cx="8229600" cy="5665832"/>
          </a:xfrm>
        </p:spPr>
        <p:txBody>
          <a:bodyPr>
            <a:normAutofit fontScale="62500" lnSpcReduction="20000"/>
          </a:bodyPr>
          <a:lstStyle/>
          <a:p>
            <a:r>
              <a:rPr lang="ru-RU" dirty="0" smtClean="0">
                <a:latin typeface="Times New Roman" pitchFamily="18" charset="0"/>
                <a:cs typeface="Times New Roman" pitchFamily="18" charset="0"/>
              </a:rPr>
              <a:t>5</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Табыстау</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қондырғылары- </a:t>
            </a:r>
            <a:r>
              <a:rPr lang="ru-RU" dirty="0" err="1" smtClean="0">
                <a:latin typeface="Times New Roman" pitchFamily="18" charset="0"/>
                <a:cs typeface="Times New Roman" pitchFamily="18" charset="0"/>
              </a:rPr>
              <a:t>электр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механикалық және жылу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энергиясы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электр</a:t>
            </a:r>
            <a:r>
              <a:rPr lang="ru-RU" dirty="0" smtClean="0">
                <a:latin typeface="Times New Roman" pitchFamily="18" charset="0"/>
                <a:cs typeface="Times New Roman" pitchFamily="18" charset="0"/>
              </a:rPr>
              <a:t> беру </a:t>
            </a:r>
            <a:r>
              <a:rPr lang="ru-RU" dirty="0" err="1" smtClean="0">
                <a:latin typeface="Times New Roman" pitchFamily="18" charset="0"/>
                <a:cs typeface="Times New Roman" pitchFamily="18" charset="0"/>
              </a:rPr>
              <a:t>желісі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тұрба құбыры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қондырғылары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6) </a:t>
            </a:r>
            <a:r>
              <a:rPr lang="ru-RU" u="sng" dirty="0" err="1" smtClean="0">
                <a:latin typeface="Times New Roman" pitchFamily="18" charset="0"/>
                <a:cs typeface="Times New Roman" pitchFamily="18" charset="0"/>
              </a:rPr>
              <a:t>Көлік құралдары- </a:t>
            </a:r>
            <a:r>
              <a:rPr lang="ru-RU" dirty="0" err="1" smtClean="0">
                <a:latin typeface="Times New Roman" pitchFamily="18" charset="0"/>
                <a:cs typeface="Times New Roman" pitchFamily="18" charset="0"/>
              </a:rPr>
              <a:t>адамдарды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жүктерді тасуға арналған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теміржол</a:t>
            </a:r>
            <a:r>
              <a:rPr lang="ru-RU" dirty="0" smtClean="0">
                <a:latin typeface="Times New Roman" pitchFamily="18" charset="0"/>
                <a:cs typeface="Times New Roman" pitchFamily="18" charset="0"/>
              </a:rPr>
              <a:t>, су, </a:t>
            </a:r>
            <a:r>
              <a:rPr lang="ru-RU" dirty="0" err="1" smtClean="0">
                <a:latin typeface="Times New Roman" pitchFamily="18" charset="0"/>
                <a:cs typeface="Times New Roman" pitchFamily="18" charset="0"/>
              </a:rPr>
              <a:t>әуе </a:t>
            </a:r>
            <a:r>
              <a:rPr lang="ru-RU" dirty="0" smtClean="0">
                <a:latin typeface="Times New Roman" pitchFamily="18" charset="0"/>
                <a:cs typeface="Times New Roman" pitchFamily="18" charset="0"/>
              </a:rPr>
              <a:t>автомобиль </a:t>
            </a:r>
            <a:r>
              <a:rPr lang="ru-RU" dirty="0" err="1" smtClean="0">
                <a:latin typeface="Times New Roman" pitchFamily="18" charset="0"/>
                <a:cs typeface="Times New Roman" pitchFamily="18" charset="0"/>
              </a:rPr>
              <a:t>көлігі</a:t>
            </a:r>
            <a:r>
              <a:rPr lang="ru-RU" dirty="0" smtClean="0">
                <a:latin typeface="Times New Roman" pitchFamily="18" charset="0"/>
                <a:cs typeface="Times New Roman" pitchFamily="18" charset="0"/>
              </a:rPr>
              <a:t>, арба </a:t>
            </a:r>
            <a:r>
              <a:rPr lang="ru-RU" dirty="0" err="1" smtClean="0">
                <a:latin typeface="Times New Roman" pitchFamily="18" charset="0"/>
                <a:cs typeface="Times New Roman" pitchFamily="18" charset="0"/>
              </a:rPr>
              <a:t>көлігі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тасымал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құралдары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7) </a:t>
            </a:r>
            <a:r>
              <a:rPr lang="ru-RU" u="sng" dirty="0" err="1" smtClean="0">
                <a:latin typeface="Times New Roman" pitchFamily="18" charset="0"/>
                <a:cs typeface="Times New Roman" pitchFamily="18" charset="0"/>
              </a:rPr>
              <a:t>Басқа </a:t>
            </a:r>
            <a:r>
              <a:rPr lang="ru-RU" u="sng" dirty="0" smtClean="0">
                <a:latin typeface="Times New Roman" pitchFamily="18" charset="0"/>
                <a:cs typeface="Times New Roman" pitchFamily="18" charset="0"/>
              </a:rPr>
              <a:t>да </a:t>
            </a:r>
            <a:r>
              <a:rPr lang="ru-RU" u="sng" dirty="0" err="1" smtClean="0">
                <a:latin typeface="Times New Roman" pitchFamily="18" charset="0"/>
                <a:cs typeface="Times New Roman" pitchFamily="18" charset="0"/>
              </a:rPr>
              <a:t>негізгі</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құралдар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аспап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өндіріс мүлік </a:t>
            </a:r>
            <a:r>
              <a:rPr lang="ru-RU" dirty="0" smtClean="0">
                <a:latin typeface="Times New Roman" pitchFamily="18" charset="0"/>
                <a:cs typeface="Times New Roman" pitchFamily="18" charset="0"/>
              </a:rPr>
              <a:t>пен </a:t>
            </a:r>
            <a:r>
              <a:rPr lang="ru-RU" dirty="0" err="1" smtClean="0">
                <a:latin typeface="Times New Roman" pitchFamily="18" charset="0"/>
                <a:cs typeface="Times New Roman" pitchFamily="18" charset="0"/>
              </a:rPr>
              <a:t>олардың керек-жарақтары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шаруашылық мүлкі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 </a:t>
            </a:r>
            <a:r>
              <a:rPr lang="ru-RU" dirty="0" smtClean="0">
                <a:latin typeface="Times New Roman" pitchFamily="18" charset="0"/>
                <a:cs typeface="Times New Roman" pitchFamily="18" charset="0"/>
              </a:rPr>
              <a:t>малы </a:t>
            </a:r>
            <a:r>
              <a:rPr lang="ru-RU" dirty="0" err="1" smtClean="0">
                <a:latin typeface="Times New Roman" pitchFamily="18" charset="0"/>
                <a:cs typeface="Times New Roman" pitchFamily="18" charset="0"/>
              </a:rPr>
              <a:t>және өсімтал </a:t>
            </a:r>
            <a:r>
              <a:rPr lang="ru-RU" dirty="0" smtClean="0">
                <a:latin typeface="Times New Roman" pitchFamily="18" charset="0"/>
                <a:cs typeface="Times New Roman" pitchFamily="18" charset="0"/>
              </a:rPr>
              <a:t>мал, </a:t>
            </a:r>
            <a:r>
              <a:rPr lang="ru-RU" dirty="0" err="1" smtClean="0">
                <a:latin typeface="Times New Roman" pitchFamily="18" charset="0"/>
                <a:cs typeface="Times New Roman" pitchFamily="18" charset="0"/>
              </a:rPr>
              <a:t>көпжылдық көшет егістері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жақсарту жөніндегі күрделі шығындар.</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8) </a:t>
            </a:r>
            <a:r>
              <a:rPr lang="ru-RU" u="sng" dirty="0" err="1" smtClean="0">
                <a:latin typeface="Times New Roman" pitchFamily="18" charset="0"/>
                <a:cs typeface="Times New Roman" pitchFamily="18" charset="0"/>
              </a:rPr>
              <a:t>Бітпеген</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құрылыс</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a:p>
            <a:pPr marL="82296" indent="0">
              <a:buNone/>
            </a:pPr>
            <a:endParaRPr lang="ru-RU" dirty="0" smtClean="0">
              <a:latin typeface="Times New Roman" pitchFamily="18" charset="0"/>
              <a:cs typeface="Times New Roman" pitchFamily="18" charset="0"/>
            </a:endParaRPr>
          </a:p>
          <a:p>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иелігі</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b="1" dirty="0" smtClean="0">
                <a:solidFill>
                  <a:srgbClr val="0070C0"/>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меншікті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жалға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алынған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уақытша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пайдалануда</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пайдалану</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мерзімі</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әрекетті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әрекетсіз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қордағы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мүліктік</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құрамы</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инвентарлық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инвентарсыз</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салықтық</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нысандар</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топталған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топқа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шектелген</a:t>
            </a:r>
            <a:r>
              <a:rPr lang="ru-RU" dirty="0" smtClean="0">
                <a:latin typeface="Times New Roman" pitchFamily="18" charset="0"/>
                <a:cs typeface="Times New Roman" pitchFamily="18" charset="0"/>
              </a:rPr>
              <a:t> норма </a:t>
            </a:r>
            <a:r>
              <a:rPr lang="ru-RU" dirty="0" err="1" smtClean="0">
                <a:latin typeface="Times New Roman" pitchFamily="18" charset="0"/>
                <a:cs typeface="Times New Roman" pitchFamily="18" charset="0"/>
              </a:rPr>
              <a:t>белгіленеді</a:t>
            </a:r>
            <a:r>
              <a:rPr lang="ru-RU" dirty="0" smtClean="0">
                <a:latin typeface="Times New Roman" pitchFamily="18" charset="0"/>
                <a:cs typeface="Times New Roman" pitchFamily="18" charset="0"/>
              </a:rPr>
              <a:t>. </a:t>
            </a:r>
          </a:p>
          <a:p>
            <a:endParaRPr lang="ru-RU" dirty="0"/>
          </a:p>
        </p:txBody>
      </p:sp>
    </p:spTree>
    <p:extLst>
      <p:ext uri="{BB962C8B-B14F-4D97-AF65-F5344CB8AC3E}">
        <p14:creationId xmlns:p14="http://schemas.microsoft.com/office/powerpoint/2010/main" val="4000572262"/>
      </p:ext>
    </p:extLst>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404664"/>
            <a:ext cx="7498080" cy="864096"/>
          </a:xfrm>
        </p:spPr>
        <p:txBody>
          <a:bodyPr>
            <a:normAutofit/>
          </a:bodyPr>
          <a:lstStyle/>
          <a:p>
            <a:r>
              <a:rPr lang="kk-KZ" sz="2400" b="1" dirty="0">
                <a:solidFill>
                  <a:srgbClr val="FF0000"/>
                </a:solidFill>
                <a:latin typeface="Times New Roman" panose="02020603050405020304" pitchFamily="18" charset="0"/>
                <a:cs typeface="Times New Roman" panose="02020603050405020304" pitchFamily="18" charset="0"/>
              </a:rPr>
              <a:t>Халықаралық бухгалтерлік есеп стандартына сәйкес негізгі құралдарды бағалаудың </a:t>
            </a:r>
            <a:r>
              <a:rPr lang="kk-KZ" sz="2400" b="1" dirty="0" smtClean="0">
                <a:solidFill>
                  <a:srgbClr val="FF0000"/>
                </a:solidFill>
                <a:latin typeface="Times New Roman" panose="02020603050405020304" pitchFamily="18" charset="0"/>
                <a:cs typeface="Times New Roman" panose="02020603050405020304" pitchFamily="18" charset="0"/>
              </a:rPr>
              <a:t>түрлері</a:t>
            </a:r>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971600" y="1268760"/>
            <a:ext cx="7992888" cy="5509200"/>
          </a:xfrm>
          <a:prstGeom prst="rect">
            <a:avLst/>
          </a:prstGeom>
        </p:spPr>
        <p:txBody>
          <a:bodyPr wrap="square">
            <a:spAutoFit/>
          </a:bodyPr>
          <a:lstStyle/>
          <a:p>
            <a:r>
              <a:rPr lang="ru-RU" sz="1600" dirty="0">
                <a:latin typeface="Times New Roman" panose="02020603050405020304" pitchFamily="18" charset="0"/>
                <a:cs typeface="Times New Roman" panose="02020603050405020304" pitchFamily="18" charset="0"/>
              </a:rPr>
              <a:t> </a:t>
            </a:r>
            <a:r>
              <a:rPr lang="kk-KZ" sz="1600" b="1" i="1" dirty="0">
                <a:solidFill>
                  <a:srgbClr val="FF0000"/>
                </a:solidFill>
                <a:latin typeface="Times New Roman" panose="02020603050405020304" pitchFamily="18" charset="0"/>
                <a:cs typeface="Times New Roman" panose="02020603050405020304" pitchFamily="18" charset="0"/>
              </a:rPr>
              <a:t>Бастапқы (тарихи)</a:t>
            </a:r>
            <a:r>
              <a:rPr lang="kk-KZ" sz="1600" b="1" dirty="0">
                <a:solidFill>
                  <a:srgbClr val="FF0000"/>
                </a:solidFill>
                <a:latin typeface="Times New Roman" panose="02020603050405020304" pitchFamily="18" charset="0"/>
                <a:cs typeface="Times New Roman" panose="02020603050405020304" pitchFamily="18" charset="0"/>
              </a:rPr>
              <a:t> құн </a:t>
            </a:r>
            <a:r>
              <a:rPr lang="kk-KZ" sz="1600" dirty="0">
                <a:latin typeface="Times New Roman" panose="02020603050405020304" pitchFamily="18" charset="0"/>
                <a:cs typeface="Times New Roman" panose="02020603050405020304" pitchFamily="18" charset="0"/>
              </a:rPr>
              <a:t>— негізгі құралдарды сатып алуға, салуға және жасап шығаруға кеткен нақты шығындардан және сатып алу барысында төленген салық сомаларынан, сондай-ақ пайдалануға беру, тағы сол сияқты кез келген негізгі құралдарды жұмыс істеу жағдайына жеткізуге қатысты шығындардан тұрады</a:t>
            </a:r>
            <a:r>
              <a:rPr lang="kk-KZ" sz="1600" dirty="0" smtClean="0">
                <a:latin typeface="Times New Roman" panose="02020603050405020304" pitchFamily="18" charset="0"/>
                <a:cs typeface="Times New Roman" panose="02020603050405020304" pitchFamily="18" charset="0"/>
              </a:rPr>
              <a:t>.</a:t>
            </a:r>
          </a:p>
          <a:p>
            <a:r>
              <a:rPr lang="kk-KZ" sz="1600" b="1" i="1" dirty="0">
                <a:solidFill>
                  <a:srgbClr val="FF0000"/>
                </a:solidFill>
                <a:latin typeface="Times New Roman" panose="02020603050405020304" pitchFamily="18" charset="0"/>
                <a:cs typeface="Times New Roman" panose="02020603050405020304" pitchFamily="18" charset="0"/>
              </a:rPr>
              <a:t>Ағымды құн</a:t>
            </a:r>
            <a:r>
              <a:rPr lang="kk-KZ" sz="1600" b="1" dirty="0">
                <a:solidFill>
                  <a:srgbClr val="FF0000"/>
                </a:solidFill>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бұл негізгі құралдардың белгілі бір мерзімдегі нарықтық бағасы бойынша бағаланған құны.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Баланстық құн</a:t>
            </a:r>
            <a:r>
              <a:rPr lang="kk-KZ" sz="1600" b="1" dirty="0">
                <a:solidFill>
                  <a:srgbClr val="FF0000"/>
                </a:solidFill>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бұл бухгалтерлік есепте және қаржылық есеп-беруде көрсетілетін жинақталған тозу сомасын алып тастағандагы негізгі құралдардың бастапқы немесе ағымды құны.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Сатылу (енгізілу) құны</a:t>
            </a:r>
            <a:r>
              <a:rPr lang="kk-KZ" sz="1600" b="1" dirty="0">
                <a:solidFill>
                  <a:srgbClr val="FF0000"/>
                </a:solidFill>
                <a:latin typeface="Times New Roman" panose="02020603050405020304" pitchFamily="18" charset="0"/>
                <a:cs typeface="Times New Roman" panose="02020603050405020304" pitchFamily="18" charset="0"/>
              </a:rPr>
              <a:t> - </a:t>
            </a:r>
            <a:r>
              <a:rPr lang="kk-KZ" sz="1600" dirty="0">
                <a:latin typeface="Times New Roman" panose="02020603050405020304" pitchFamily="18" charset="0"/>
                <a:cs typeface="Times New Roman" panose="02020603050405020304" pitchFamily="18" charset="0"/>
              </a:rPr>
              <a:t>бір-бірін жақсы білетін, мәмілеге келүге дайын тәуелсіз жақтардың (тараптардың) негізгі құралдарды өзара айырбастауларына мүмкіндік беретін өткізу (сату) құны болып табылады.</a:t>
            </a:r>
            <a:endParaRPr lang="ru-RU" sz="1600" dirty="0">
              <a:latin typeface="Times New Roman" panose="02020603050405020304" pitchFamily="18" charset="0"/>
              <a:cs typeface="Times New Roman" panose="02020603050405020304" pitchFamily="18" charset="0"/>
            </a:endParaRPr>
          </a:p>
          <a:p>
            <a:r>
              <a:rPr lang="kk-KZ" sz="1600" b="1" i="1" dirty="0" smtClean="0">
                <a:solidFill>
                  <a:srgbClr val="FF0000"/>
                </a:solidFill>
                <a:latin typeface="Times New Roman" panose="02020603050405020304" pitchFamily="18" charset="0"/>
                <a:cs typeface="Times New Roman" panose="02020603050405020304" pitchFamily="18" charset="0"/>
              </a:rPr>
              <a:t>Жойылу </a:t>
            </a:r>
            <a:r>
              <a:rPr lang="kk-KZ" sz="1600" b="1" i="1" dirty="0">
                <a:solidFill>
                  <a:srgbClr val="FF0000"/>
                </a:solidFill>
                <a:latin typeface="Times New Roman" panose="02020603050405020304" pitchFamily="18" charset="0"/>
                <a:cs typeface="Times New Roman" panose="02020603050405020304" pitchFamily="18" charset="0"/>
              </a:rPr>
              <a:t>құны</a:t>
            </a:r>
            <a:r>
              <a:rPr lang="kk-KZ" sz="1600" dirty="0">
                <a:latin typeface="Times New Roman" panose="02020603050405020304" pitchFamily="18" charset="0"/>
                <a:cs typeface="Times New Roman" panose="02020603050405020304" pitchFamily="18" charset="0"/>
              </a:rPr>
              <a:t> - тиімді қызмет ету мерзімі біткен негізгі құралдарды жою кезінде пайда болатын қосалқы бөлшектердің, металл сынықтарының болжамды құны.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Тозу құны</a:t>
            </a:r>
            <a:r>
              <a:rPr lang="kk-KZ" sz="1600" dirty="0">
                <a:latin typeface="Times New Roman" panose="02020603050405020304" pitchFamily="18" charset="0"/>
                <a:cs typeface="Times New Roman" panose="02020603050405020304" pitchFamily="18" charset="0"/>
              </a:rPr>
              <a:t> - негізгі құралдардың бастапқы және жойылу құндарының арасындағы айырмашылығы, былайша айтқанда, негізгі құралдардың амортизациялық жолмен есептеліп, өндіріске немесе айналымға жатқызылған шығындары.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Негізгі құралдардың қалдық құны</a:t>
            </a:r>
            <a:r>
              <a:rPr lang="kk-KZ" sz="1600" b="1" dirty="0">
                <a:solidFill>
                  <a:srgbClr val="FF0000"/>
                </a:solidFill>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бұл өндірілген әнімге, орындалған жұмысқа және көрсетілген қызметке әлі аударылмаған құн. Қалдық құнды анықтау үшін бастапқы құннан негізгі құралдар объектісінің қолданыста болу уақыты ұлғайған сайын мөлшері өсе түсетін есептелген тозу құнын алып тастайды.</a:t>
            </a: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050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0"/>
            <a:ext cx="7498080" cy="936104"/>
          </a:xfrm>
        </p:spPr>
        <p:txBody>
          <a:bodyPr>
            <a:normAutofit/>
          </a:bodyPr>
          <a:lstStyle/>
          <a:p>
            <a:pPr algn="ctr"/>
            <a:r>
              <a:rPr lang="kk-KZ" sz="2000" b="1" dirty="0" smtClean="0">
                <a:solidFill>
                  <a:schemeClr val="accent1">
                    <a:lumMod val="50000"/>
                  </a:schemeClr>
                </a:solidFill>
                <a:effectLst/>
                <a:latin typeface="Arial" pitchFamily="34" charset="0"/>
                <a:cs typeface="Arial" pitchFamily="34" charset="0"/>
              </a:rPr>
              <a:t> </a:t>
            </a:r>
            <a:r>
              <a:rPr lang="kk-KZ" sz="2000" b="1" dirty="0" smtClean="0">
                <a:solidFill>
                  <a:schemeClr val="accent1">
                    <a:lumMod val="50000"/>
                  </a:schemeClr>
                </a:solidFill>
                <a:effectLst/>
                <a:latin typeface="Arial" pitchFamily="34" charset="0"/>
                <a:cs typeface="Arial" pitchFamily="34" charset="0"/>
              </a:rPr>
              <a:t>Негізгі құралдар қозғалысының  есебі</a:t>
            </a:r>
            <a:endParaRPr lang="ru-RU" sz="2000" b="1" dirty="0">
              <a:solidFill>
                <a:schemeClr val="accent1">
                  <a:lumMod val="50000"/>
                </a:schemeClr>
              </a:solidFill>
              <a:effectLst/>
              <a:latin typeface="Arial" pitchFamily="34" charset="0"/>
              <a:cs typeface="Arial" pitchFamily="34" charset="0"/>
            </a:endParaRPr>
          </a:p>
        </p:txBody>
      </p:sp>
      <p:graphicFrame>
        <p:nvGraphicFramePr>
          <p:cNvPr id="4" name="Схема 3"/>
          <p:cNvGraphicFramePr/>
          <p:nvPr/>
        </p:nvGraphicFramePr>
        <p:xfrm>
          <a:off x="323528" y="1556792"/>
          <a:ext cx="468052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331640" y="1052736"/>
            <a:ext cx="2544607" cy="307777"/>
          </a:xfrm>
          <a:prstGeom prst="rect">
            <a:avLst/>
          </a:prstGeom>
        </p:spPr>
        <p:txBody>
          <a:bodyPr wrap="none">
            <a:spAutoFit/>
          </a:bodyPr>
          <a:lstStyle/>
          <a:p>
            <a:r>
              <a:rPr lang="kk-KZ" sz="1400" b="1" dirty="0" smtClean="0">
                <a:solidFill>
                  <a:schemeClr val="accent1">
                    <a:lumMod val="50000"/>
                  </a:schemeClr>
                </a:solidFill>
                <a:latin typeface="Arial" pitchFamily="34" charset="0"/>
                <a:cs typeface="Arial" pitchFamily="34" charset="0"/>
              </a:rPr>
              <a:t>Негізгі құралдардың  түсуі</a:t>
            </a:r>
            <a:endParaRPr lang="ru-RU" sz="1400" b="1" dirty="0">
              <a:solidFill>
                <a:schemeClr val="accent1">
                  <a:lumMod val="50000"/>
                </a:schemeClr>
              </a:solidFill>
              <a:latin typeface="Arial" pitchFamily="34" charset="0"/>
              <a:cs typeface="Arial" pitchFamily="34" charset="0"/>
            </a:endParaRPr>
          </a:p>
        </p:txBody>
      </p:sp>
      <p:graphicFrame>
        <p:nvGraphicFramePr>
          <p:cNvPr id="6" name="Схема 5"/>
          <p:cNvGraphicFramePr/>
          <p:nvPr/>
        </p:nvGraphicFramePr>
        <p:xfrm>
          <a:off x="3762375" y="3657600"/>
          <a:ext cx="5381625" cy="320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Прямоугольник 6"/>
          <p:cNvSpPr/>
          <p:nvPr/>
        </p:nvSpPr>
        <p:spPr>
          <a:xfrm>
            <a:off x="5004048" y="2973953"/>
            <a:ext cx="3491212" cy="307777"/>
          </a:xfrm>
          <a:prstGeom prst="rect">
            <a:avLst/>
          </a:prstGeom>
        </p:spPr>
        <p:txBody>
          <a:bodyPr wrap="none">
            <a:spAutoFit/>
          </a:bodyPr>
          <a:lstStyle/>
          <a:p>
            <a:r>
              <a:rPr lang="kk-KZ" sz="1400" b="1" dirty="0" smtClean="0">
                <a:solidFill>
                  <a:schemeClr val="accent1">
                    <a:lumMod val="50000"/>
                  </a:schemeClr>
                </a:solidFill>
                <a:latin typeface="Arial" pitchFamily="34" charset="0"/>
                <a:cs typeface="Arial" pitchFamily="34" charset="0"/>
              </a:rPr>
              <a:t>Негізгі құралдардың  есептен шығуы</a:t>
            </a:r>
            <a:endParaRPr lang="ru-RU" sz="1400" b="1" dirty="0">
              <a:solidFill>
                <a:schemeClr val="accent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28112" y="1700808"/>
            <a:ext cx="8229600" cy="4608511"/>
          </a:xfrm>
        </p:spPr>
        <p:txBody>
          <a:bodyPr>
            <a:normAutofit fontScale="92500" lnSpcReduction="10000"/>
          </a:bodyPr>
          <a:lstStyle/>
          <a:p>
            <a:pPr marL="82296" indent="0" algn="just">
              <a:buNone/>
            </a:pP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ұзақ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уақыттық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кезеңі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ішінде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шаруашылық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қызмет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процесінде</a:t>
            </a:r>
            <a:r>
              <a:rPr lang="ru-RU" sz="2400" dirty="0">
                <a:latin typeface="Times New Roman" pitchFamily="18" charset="0"/>
                <a:cs typeface="Times New Roman" pitchFamily="18" charset="0"/>
              </a:rPr>
              <a:t> бола </a:t>
            </a:r>
            <a:r>
              <a:rPr lang="ru-RU" sz="2400" dirty="0" err="1">
                <a:latin typeface="Times New Roman" pitchFamily="18" charset="0"/>
                <a:cs typeface="Times New Roman" pitchFamily="18" charset="0"/>
              </a:rPr>
              <a:t>отырып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бірте-бірте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тозады</a:t>
            </a:r>
            <a:r>
              <a:rPr lang="ru-RU" sz="2400" dirty="0" smtClean="0">
                <a:latin typeface="Times New Roman" pitchFamily="18" charset="0"/>
                <a:cs typeface="Times New Roman" pitchFamily="18" charset="0"/>
              </a:rPr>
              <a:t>.</a:t>
            </a:r>
          </a:p>
          <a:p>
            <a:pPr marL="82296" indent="0">
              <a:buNone/>
            </a:pPr>
            <a:r>
              <a:rPr lang="ru-RU" sz="2400" b="1" dirty="0" err="1" smtClean="0">
                <a:solidFill>
                  <a:srgbClr val="FF0000"/>
                </a:solidFill>
                <a:latin typeface="Times New Roman" pitchFamily="18" charset="0"/>
                <a:cs typeface="Times New Roman" pitchFamily="18" charset="0"/>
              </a:rPr>
              <a:t>Тозу</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моральдық</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мінездемелерінен</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82296" indent="0">
              <a:buNone/>
            </a:pPr>
            <a:r>
              <a:rPr lang="ru-RU" sz="2400" dirty="0" err="1" smtClean="0">
                <a:latin typeface="Times New Roman" pitchFamily="18" charset="0"/>
                <a:cs typeface="Times New Roman" pitchFamily="18" charset="0"/>
              </a:rPr>
              <a:t>айырылу</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82296" indent="0">
              <a:spcBef>
                <a:spcPts val="0"/>
              </a:spcBef>
              <a:buNone/>
            </a:pPr>
            <a:r>
              <a:rPr lang="ru-RU" sz="2400" b="1" dirty="0" err="1" smtClean="0">
                <a:solidFill>
                  <a:srgbClr val="FF0000"/>
                </a:solidFill>
                <a:latin typeface="Times New Roman" pitchFamily="18" charset="0"/>
                <a:cs typeface="Times New Roman" pitchFamily="18" charset="0"/>
              </a:rPr>
              <a:t>Физикалық</a:t>
            </a:r>
            <a:r>
              <a:rPr lang="ru-RU" sz="2400" b="1" dirty="0" smtClean="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тозу</a:t>
            </a:r>
            <a:r>
              <a:rPr lang="ru-RU" sz="2400" b="1" u="sng"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факторлардың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ету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саналады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b="1" dirty="0" err="1" smtClean="0">
                <a:solidFill>
                  <a:srgbClr val="FF0000"/>
                </a:solidFill>
                <a:latin typeface="Times New Roman" pitchFamily="18" charset="0"/>
                <a:cs typeface="Times New Roman" pitchFamily="18" charset="0"/>
              </a:rPr>
              <a:t>Моральдық</a:t>
            </a:r>
            <a:r>
              <a:rPr lang="ru-RU" sz="2400" b="1" dirty="0" smtClean="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тозу</a:t>
            </a:r>
            <a:r>
              <a:rPr lang="ru-RU" sz="2400" b="1"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соның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нәтижесінде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активтер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ғылым</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техниканың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қазіргі</a:t>
            </a:r>
            <a:r>
              <a:rPr lang="ru-RU" sz="2400" dirty="0">
                <a:latin typeface="Times New Roman" pitchFamily="18" charset="0"/>
                <a:cs typeface="Times New Roman" pitchFamily="18" charset="0"/>
              </a:rPr>
              <a:t> даму </a:t>
            </a:r>
            <a:r>
              <a:rPr lang="ru-RU" sz="2400" dirty="0" err="1">
                <a:latin typeface="Times New Roman" pitchFamily="18" charset="0"/>
                <a:cs typeface="Times New Roman" pitchFamily="18" charset="0"/>
              </a:rPr>
              <a:t>талаптарына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сәйкес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келмеу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нәтижесіндегі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процесті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білдіреді</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82296" indent="0">
              <a:buNone/>
            </a:pPr>
            <a:r>
              <a:rPr lang="ru-RU" sz="2400" b="1" dirty="0">
                <a:solidFill>
                  <a:srgbClr val="FF0000"/>
                </a:solidFill>
                <a:latin typeface="Times New Roman" pitchFamily="18" charset="0"/>
                <a:cs typeface="Times New Roman" pitchFamily="18" charset="0"/>
              </a:rPr>
              <a:t>Амортизация</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қызмет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мерзімі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ішінде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активтің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амортизацияланатын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жүйелі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тозудың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көрсетілуі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басқалай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айтсақ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есептелген</a:t>
            </a:r>
            <a:r>
              <a:rPr lang="ru-RU" sz="2400" dirty="0">
                <a:latin typeface="Times New Roman" pitchFamily="18" charset="0"/>
                <a:cs typeface="Times New Roman" pitchFamily="18" charset="0"/>
              </a:rPr>
              <a:t> амортизация </a:t>
            </a:r>
            <a:r>
              <a:rPr lang="ru-RU" sz="2400" dirty="0" err="1">
                <a:latin typeface="Times New Roman" pitchFamily="18" charset="0"/>
                <a:cs typeface="Times New Roman" pitchFamily="18" charset="0"/>
              </a:rPr>
              <a:t>сомасы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белгілі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ішінде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тұтынған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көрсетеді</a:t>
            </a:r>
            <a:r>
              <a:rPr lang="ru-RU"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
        <p:nvSpPr>
          <p:cNvPr id="4" name="Объект 2"/>
          <p:cNvSpPr txBox="1">
            <a:spLocks/>
          </p:cNvSpPr>
          <p:nvPr/>
        </p:nvSpPr>
        <p:spPr>
          <a:xfrm>
            <a:off x="1259632" y="404664"/>
            <a:ext cx="7498080" cy="864096"/>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kk-KZ" sz="2400" b="1" dirty="0" smtClean="0">
                <a:solidFill>
                  <a:srgbClr val="FF0000"/>
                </a:solidFill>
                <a:latin typeface="Times New Roman" panose="02020603050405020304" pitchFamily="18" charset="0"/>
                <a:cs typeface="Times New Roman" panose="02020603050405020304" pitchFamily="18" charset="0"/>
              </a:rPr>
              <a:t>Халықаралық бухгалтерлік есеп стандартына сәйкес негізгі құралдардың тозу есебі</a:t>
            </a:r>
            <a:endParaRPr lang="ru-RU"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3408085"/>
      </p:ext>
    </p:extLst>
  </p:cSld>
  <p:clrMapOvr>
    <a:masterClrMapping/>
  </p:clrMapOvr>
  <p:transition>
    <p:wheel spokes="3"/>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286544"/>
          </a:xfrm>
        </p:spPr>
        <p:txBody>
          <a:bodyPr>
            <a:normAutofit/>
          </a:bodyPr>
          <a:lstStyle/>
          <a:p>
            <a:r>
              <a:rPr lang="ru-RU" sz="2400" b="1" dirty="0" err="1" smtClean="0">
                <a:solidFill>
                  <a:srgbClr val="FF0000"/>
                </a:solidFill>
                <a:latin typeface="Times New Roman" pitchFamily="18" charset="0"/>
                <a:cs typeface="Times New Roman" pitchFamily="18" charset="0"/>
              </a:rPr>
              <a:t>Амортизацияланатын</a:t>
            </a:r>
            <a:r>
              <a:rPr lang="ru-RU" sz="2400" b="1" dirty="0" smtClean="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құн</a:t>
            </a:r>
            <a:r>
              <a:rPr lang="ru-RU" sz="2400" b="1"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қызмет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мерзімі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аяқталғаннан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кейін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сыныққа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қалдықтарға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айналатын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қосалқы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бөлшектердің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болжанатын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түсуі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анықталатын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бастапқы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жою</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арасындағы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айырманы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білдіреді</a:t>
            </a:r>
            <a:r>
              <a:rPr lang="ru-RU" sz="2400" dirty="0">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Амортизациялық жарналар</a:t>
            </a:r>
            <a:r>
              <a:rPr lang="ru-RU" sz="2400" b="1" dirty="0">
                <a:solidFill>
                  <a:srgbClr val="FF0000"/>
                </a:solidFill>
                <a:latin typeface="Times New Roman" pitchFamily="18" charset="0"/>
                <a:cs typeface="Times New Roman" pitchFamily="18" charset="0"/>
              </a:rPr>
              <a:t> </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аударымдар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әрбір есепті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кезең үшін өнімдердің тауарлардың, жұмыстар </a:t>
            </a:r>
            <a:r>
              <a:rPr lang="ru-RU" sz="2400" dirty="0">
                <a:latin typeface="Times New Roman" pitchFamily="18" charset="0"/>
                <a:cs typeface="Times New Roman" pitchFamily="18" charset="0"/>
              </a:rPr>
              <a:t>мен </a:t>
            </a:r>
            <a:r>
              <a:rPr lang="ru-RU" sz="2400" dirty="0" err="1">
                <a:latin typeface="Times New Roman" pitchFamily="18" charset="0"/>
                <a:cs typeface="Times New Roman" pitchFamily="18" charset="0"/>
              </a:rPr>
              <a:t>қызметтердің элементі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 шығысы 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танылады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err="1">
                <a:latin typeface="Times New Roman" pitchFamily="18" charset="0"/>
                <a:cs typeface="Times New Roman" pitchFamily="18" charset="0"/>
              </a:rPr>
              <a:t>Амортизациялық аударымдар</a:t>
            </a:r>
            <a:r>
              <a:rPr lang="ru-RU" sz="2400" dirty="0">
                <a:latin typeface="Times New Roman" pitchFamily="18" charset="0"/>
                <a:cs typeface="Times New Roman" pitchFamily="18" charset="0"/>
              </a:rPr>
              <a:t> амортизация </a:t>
            </a:r>
            <a:r>
              <a:rPr lang="ru-RU" sz="2400" dirty="0" err="1">
                <a:latin typeface="Times New Roman" pitchFamily="18" charset="0"/>
                <a:cs typeface="Times New Roman" pitchFamily="18" charset="0"/>
              </a:rPr>
              <a:t>нормалары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жасалынады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b="1" dirty="0">
                <a:solidFill>
                  <a:srgbClr val="FF0000"/>
                </a:solidFill>
                <a:latin typeface="Times New Roman" pitchFamily="18" charset="0"/>
                <a:cs typeface="Times New Roman" pitchFamily="18" charset="0"/>
              </a:rPr>
              <a:t>Амортизация </a:t>
            </a:r>
            <a:r>
              <a:rPr lang="ru-RU" sz="2400" b="1" dirty="0" err="1">
                <a:solidFill>
                  <a:srgbClr val="FF0000"/>
                </a:solidFill>
                <a:latin typeface="Times New Roman" pitchFamily="18" charset="0"/>
                <a:cs typeface="Times New Roman" pitchFamily="18" charset="0"/>
              </a:rPr>
              <a:t>нормасы</a:t>
            </a:r>
            <a:r>
              <a:rPr lang="ru-RU" sz="2400" b="1"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бұл амортизациялық аударымдардың жылдық сомасының 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 жылдық орташа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құнына қатынасы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312978895"/>
      </p:ext>
    </p:extLst>
  </p:cSld>
  <p:clrMapOvr>
    <a:masterClrMapping/>
  </p:clrMapOvr>
  <p:transition>
    <p:blind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5768997"/>
          </a:xfrm>
        </p:spPr>
        <p:txBody>
          <a:bodyPr>
            <a:noAutofit/>
          </a:bodyPr>
          <a:lstStyle/>
          <a:p>
            <a:r>
              <a:rPr lang="ru-RU" sz="2400" b="1" dirty="0" err="1">
                <a:solidFill>
                  <a:srgbClr val="FF0000"/>
                </a:solidFill>
                <a:latin typeface="Times New Roman" pitchFamily="18" charset="0"/>
                <a:cs typeface="Times New Roman" pitchFamily="18" charset="0"/>
              </a:rPr>
              <a:t>Амортизацияның әдістері </a:t>
            </a:r>
            <a:br>
              <a:rPr lang="ru-RU" sz="2400" b="1" dirty="0" err="1">
                <a:solidFill>
                  <a:srgbClr val="FF0000"/>
                </a:solidFill>
                <a:latin typeface="Times New Roman" pitchFamily="18" charset="0"/>
                <a:cs typeface="Times New Roman" pitchFamily="18" charset="0"/>
              </a:rPr>
            </a:br>
            <a:r>
              <a:rPr lang="ru-RU" sz="2400" dirty="0">
                <a:latin typeface="Times New Roman" pitchFamily="18" charset="0"/>
                <a:cs typeface="Times New Roman" pitchFamily="18" charset="0"/>
              </a:rPr>
              <a:t>Амортизация </a:t>
            </a:r>
            <a:r>
              <a:rPr lang="ru-RU" sz="2400" dirty="0" err="1">
                <a:latin typeface="Times New Roman" pitchFamily="18" charset="0"/>
                <a:cs typeface="Times New Roman" pitchFamily="18" charset="0"/>
              </a:rPr>
              <a:t>кәсіпорында </a:t>
            </a:r>
            <a:r>
              <a:rPr lang="ru-RU" sz="2400" dirty="0">
                <a:latin typeface="Times New Roman" pitchFamily="18" charset="0"/>
                <a:cs typeface="Times New Roman" pitchFamily="18" charset="0"/>
              </a:rPr>
              <a:t>ай </a:t>
            </a:r>
            <a:r>
              <a:rPr lang="ru-RU" sz="2400" dirty="0" err="1">
                <a:latin typeface="Times New Roman" pitchFamily="18" charset="0"/>
                <a:cs typeface="Times New Roman" pitchFamily="18" charset="0"/>
              </a:rPr>
              <a:t>басында</a:t>
            </a:r>
            <a:r>
              <a:rPr lang="ru-RU" sz="2400" dirty="0">
                <a:latin typeface="Times New Roman" pitchFamily="18" charset="0"/>
                <a:cs typeface="Times New Roman" pitchFamily="18" charset="0"/>
              </a:rPr>
              <a:t> бар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құралдарға есептеледі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Кіріске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алынған 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 келесі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айдың бірінен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есептеледі</a:t>
            </a:r>
            <a:r>
              <a:rPr lang="ru-RU" sz="2400" dirty="0">
                <a:latin typeface="Times New Roman" pitchFamily="18" charset="0"/>
                <a:cs typeface="Times New Roman" pitchFamily="18" charset="0"/>
              </a:rPr>
              <a:t>, ал </a:t>
            </a:r>
            <a:r>
              <a:rPr lang="ru-RU" sz="2400" dirty="0" err="1">
                <a:latin typeface="Times New Roman" pitchFamily="18" charset="0"/>
                <a:cs typeface="Times New Roman" pitchFamily="18" charset="0"/>
              </a:rPr>
              <a:t>шығысқа шығарылған 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 келесі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есептеуі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тоқтатылады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err="1">
                <a:latin typeface="Times New Roman" pitchFamily="18" charset="0"/>
                <a:cs typeface="Times New Roman" pitchFamily="18" charset="0"/>
              </a:rPr>
              <a:t>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бухгалтерлік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шоттарының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жұмыс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жоспарында</a:t>
            </a:r>
            <a:r>
              <a:rPr lang="ru-RU" sz="2400" dirty="0">
                <a:latin typeface="Times New Roman" pitchFamily="18" charset="0"/>
                <a:cs typeface="Times New Roman" pitchFamily="18" charset="0"/>
              </a:rPr>
              <a:t> 2420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құнсыздануы</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амортизациясы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шотында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жүргізіледі</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endParaRPr lang="ru-RU" sz="2400" dirty="0" smtClean="0">
              <a:latin typeface="Times New Roman" pitchFamily="18" charset="0"/>
              <a:cs typeface="Times New Roman" pitchFamily="18" charset="0"/>
            </a:endParaRPr>
          </a:p>
          <a:p>
            <a:r>
              <a:rPr lang="ru-RU" sz="2400" b="1" dirty="0" smtClean="0">
                <a:solidFill>
                  <a:srgbClr val="FF0000"/>
                </a:solidFill>
                <a:latin typeface="Times New Roman" pitchFamily="18" charset="0"/>
                <a:cs typeface="Times New Roman" pitchFamily="18" charset="0"/>
              </a:rPr>
              <a:t>№ </a:t>
            </a:r>
            <a:r>
              <a:rPr lang="ru-RU" sz="2400" b="1" dirty="0">
                <a:solidFill>
                  <a:srgbClr val="FF0000"/>
                </a:solidFill>
                <a:latin typeface="Times New Roman" pitchFamily="18" charset="0"/>
                <a:cs typeface="Times New Roman" pitchFamily="18" charset="0"/>
              </a:rPr>
              <a:t>16 ХҚЕС </a:t>
            </a:r>
            <a:r>
              <a:rPr lang="ru-RU" sz="2400" b="1" dirty="0" err="1">
                <a:solidFill>
                  <a:srgbClr val="FF0000"/>
                </a:solidFill>
                <a:latin typeface="Times New Roman" pitchFamily="18" charset="0"/>
                <a:cs typeface="Times New Roman" pitchFamily="18" charset="0"/>
              </a:rPr>
              <a:t>талаптарына</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сәйкес</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амортизацияның</a:t>
            </a:r>
            <a:r>
              <a:rPr lang="ru-RU" sz="2400" b="1" dirty="0">
                <a:solidFill>
                  <a:srgbClr val="FF0000"/>
                </a:solidFill>
                <a:latin typeface="Times New Roman" pitchFamily="18" charset="0"/>
                <a:cs typeface="Times New Roman" pitchFamily="18" charset="0"/>
              </a:rPr>
              <a:t> </a:t>
            </a:r>
            <a:r>
              <a:rPr lang="ru-RU" sz="2400" b="1" dirty="0" smtClean="0">
                <a:solidFill>
                  <a:srgbClr val="FF0000"/>
                </a:solidFill>
                <a:latin typeface="Times New Roman" pitchFamily="18" charset="0"/>
                <a:cs typeface="Times New Roman" pitchFamily="18" charset="0"/>
              </a:rPr>
              <a:t>3 </a:t>
            </a:r>
            <a:r>
              <a:rPr lang="ru-RU" sz="2400" b="1" dirty="0" err="1" smtClean="0">
                <a:solidFill>
                  <a:srgbClr val="FF0000"/>
                </a:solidFill>
                <a:latin typeface="Times New Roman" pitchFamily="18" charset="0"/>
                <a:cs typeface="Times New Roman" pitchFamily="18" charset="0"/>
              </a:rPr>
              <a:t>әдісі</a:t>
            </a:r>
            <a:r>
              <a:rPr lang="ru-RU" sz="2400" b="1" dirty="0" smtClean="0">
                <a:solidFill>
                  <a:srgbClr val="FF0000"/>
                </a:solidFill>
                <a:latin typeface="Times New Roman" pitchFamily="18" charset="0"/>
                <a:cs typeface="Times New Roman" pitchFamily="18" charset="0"/>
              </a:rPr>
              <a:t> </a:t>
            </a:r>
            <a:r>
              <a:rPr lang="ru-RU" sz="2400" b="1" dirty="0">
                <a:solidFill>
                  <a:srgbClr val="FF0000"/>
                </a:solidFill>
                <a:latin typeface="Times New Roman" pitchFamily="18" charset="0"/>
                <a:cs typeface="Times New Roman" pitchFamily="18" charset="0"/>
              </a:rPr>
              <a:t>бар: </a:t>
            </a:r>
            <a:br>
              <a:rPr lang="ru-RU" sz="2400" b="1" dirty="0">
                <a:solidFill>
                  <a:srgbClr val="FF0000"/>
                </a:solidFill>
                <a:latin typeface="Times New Roman" pitchFamily="18" charset="0"/>
                <a:cs typeface="Times New Roman" pitchFamily="18" charset="0"/>
              </a:rPr>
            </a:b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біркелкі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шығару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әдісі</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өндірістік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кемімелі-қалдық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әдісі</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895255832"/>
      </p:ext>
    </p:extLst>
  </p:cSld>
  <p:clrMapOvr>
    <a:masterClrMapping/>
  </p:clrMapOvr>
  <p:transition>
    <p:comb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smtClean="0">
                <a:effectLst/>
                <a:latin typeface="Times New Roman" pitchFamily="18" charset="0"/>
                <a:cs typeface="Times New Roman" pitchFamily="18" charset="0"/>
              </a:rPr>
              <a:t>Құнды</a:t>
            </a:r>
            <a:r>
              <a:rPr lang="ru-RU" sz="2400" b="1" dirty="0" smtClean="0">
                <a:effectLst/>
                <a:latin typeface="Times New Roman" pitchFamily="18" charset="0"/>
                <a:cs typeface="Times New Roman" pitchFamily="18" charset="0"/>
              </a:rPr>
              <a:t> </a:t>
            </a:r>
            <a:r>
              <a:rPr lang="ru-RU" sz="2400" b="1" dirty="0" err="1">
                <a:effectLst/>
                <a:latin typeface="Times New Roman" pitchFamily="18" charset="0"/>
                <a:cs typeface="Times New Roman" pitchFamily="18" charset="0"/>
              </a:rPr>
              <a:t>біркелкі</a:t>
            </a:r>
            <a:r>
              <a:rPr lang="ru-RU" sz="2400" b="1" dirty="0">
                <a:effectLst/>
                <a:latin typeface="Times New Roman" pitchFamily="18" charset="0"/>
                <a:cs typeface="Times New Roman" pitchFamily="18" charset="0"/>
              </a:rPr>
              <a:t> </a:t>
            </a:r>
            <a:r>
              <a:rPr lang="ru-RU" sz="2400" b="1" dirty="0" err="1">
                <a:effectLst/>
                <a:latin typeface="Times New Roman" pitchFamily="18" charset="0"/>
                <a:cs typeface="Times New Roman" pitchFamily="18" charset="0"/>
              </a:rPr>
              <a:t>есептеп</a:t>
            </a:r>
            <a:r>
              <a:rPr lang="ru-RU" sz="2400" b="1" dirty="0">
                <a:effectLst/>
                <a:latin typeface="Times New Roman" pitchFamily="18" charset="0"/>
                <a:cs typeface="Times New Roman" pitchFamily="18" charset="0"/>
              </a:rPr>
              <a:t> </a:t>
            </a:r>
            <a:r>
              <a:rPr lang="ru-RU" sz="2400" b="1" dirty="0" err="1">
                <a:effectLst/>
                <a:latin typeface="Times New Roman" pitchFamily="18" charset="0"/>
                <a:cs typeface="Times New Roman" pitchFamily="18" charset="0"/>
              </a:rPr>
              <a:t>шығару</a:t>
            </a:r>
            <a:r>
              <a:rPr lang="ru-RU" sz="2400" b="1" dirty="0">
                <a:effectLst/>
                <a:latin typeface="Times New Roman" pitchFamily="18" charset="0"/>
                <a:cs typeface="Times New Roman" pitchFamily="18" charset="0"/>
              </a:rPr>
              <a:t> </a:t>
            </a:r>
            <a:r>
              <a:rPr lang="ru-RU" sz="2400" b="1" dirty="0" err="1" smtClean="0">
                <a:effectLst/>
                <a:latin typeface="Times New Roman" pitchFamily="18" charset="0"/>
                <a:cs typeface="Times New Roman" pitchFamily="18" charset="0"/>
              </a:rPr>
              <a:t>әдісі</a:t>
            </a:r>
            <a:endParaRPr lang="ru-RU" sz="2400" b="1" dirty="0">
              <a:effectLst/>
            </a:endParaRPr>
          </a:p>
        </p:txBody>
      </p:sp>
      <p:sp>
        <p:nvSpPr>
          <p:cNvPr id="3" name="Объект 2"/>
          <p:cNvSpPr>
            <a:spLocks noGrp="1"/>
          </p:cNvSpPr>
          <p:nvPr>
            <p:ph idx="1"/>
          </p:nvPr>
        </p:nvSpPr>
        <p:spPr>
          <a:xfrm>
            <a:off x="1259632" y="1447800"/>
            <a:ext cx="7416824" cy="4800600"/>
          </a:xfrm>
        </p:spPr>
        <p:txBody>
          <a:bodyPr>
            <a:normAutofit/>
          </a:bodyPr>
          <a:lstStyle/>
          <a:p>
            <a:r>
              <a:rPr lang="kk-KZ" sz="2400" dirty="0">
                <a:latin typeface="Times New Roman" panose="02020603050405020304" pitchFamily="18" charset="0"/>
                <a:cs typeface="Times New Roman" panose="02020603050405020304" pitchFamily="18" charset="0"/>
              </a:rPr>
              <a:t>Бұл әдіс барысында амортизацияланатын объект </a:t>
            </a:r>
            <a:r>
              <a:rPr lang="kk-KZ" sz="2400" dirty="0" smtClean="0">
                <a:latin typeface="Times New Roman" panose="02020603050405020304" pitchFamily="18" charset="0"/>
                <a:cs typeface="Times New Roman" panose="02020603050405020304" pitchFamily="18" charset="0"/>
              </a:rPr>
              <a:t>құны </a:t>
            </a:r>
            <a:r>
              <a:rPr lang="kk-KZ" sz="2400" dirty="0">
                <a:latin typeface="Times New Roman" panose="02020603050405020304" pitchFamily="18" charset="0"/>
                <a:cs typeface="Times New Roman" panose="02020603050405020304" pitchFamily="18" charset="0"/>
              </a:rPr>
              <a:t>өндіріс ұсталуында немесе олардың қызметінің мерзімінде назар аударуында жойылады. Жинақталған тозу біркелкі көбейеді және негізгі құралдардың балансының құны біркелкі азаяды.</a:t>
            </a:r>
            <a:endParaRPr lang="ru-RU" sz="2400" dirty="0">
              <a:latin typeface="Times New Roman" panose="02020603050405020304" pitchFamily="18" charset="0"/>
              <a:cs typeface="Times New Roman" panose="02020603050405020304" pitchFamily="18" charset="0"/>
            </a:endParaRPr>
          </a:p>
          <a:p>
            <a:r>
              <a:rPr lang="kk-KZ" sz="2400" b="1" dirty="0">
                <a:solidFill>
                  <a:srgbClr val="FF0000"/>
                </a:solidFill>
                <a:latin typeface="Times New Roman" panose="02020603050405020304" pitchFamily="18" charset="0"/>
                <a:cs typeface="Times New Roman" panose="02020603050405020304" pitchFamily="18" charset="0"/>
              </a:rPr>
              <a:t>Мысалы. </a:t>
            </a:r>
            <a:r>
              <a:rPr lang="kk-KZ" sz="2400" dirty="0">
                <a:latin typeface="Times New Roman" panose="02020603050405020304" pitchFamily="18" charset="0"/>
                <a:cs typeface="Times New Roman" panose="02020603050405020304" pitchFamily="18" charset="0"/>
              </a:rPr>
              <a:t>Объектті қызмет көрсету мерзімі 5 жыл. Бастапқы құны 160000 теңге, ликвидті құны 10000 теңге, амортизацияның жылдық нормасы 20 %. </a:t>
            </a:r>
            <a:endParaRPr lang="kk-KZ" sz="2400" dirty="0" smtClean="0">
              <a:latin typeface="Times New Roman" panose="02020603050405020304" pitchFamily="18" charset="0"/>
              <a:cs typeface="Times New Roman" panose="02020603050405020304" pitchFamily="18" charset="0"/>
            </a:endParaRPr>
          </a:p>
          <a:p>
            <a:endParaRPr lang="kk-KZ" sz="2400"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Айлық </a:t>
            </a:r>
            <a:r>
              <a:rPr lang="kk-KZ" sz="2400" dirty="0">
                <a:latin typeface="Times New Roman" panose="02020603050405020304" pitchFamily="18" charset="0"/>
                <a:cs typeface="Times New Roman" panose="02020603050405020304" pitchFamily="18" charset="0"/>
              </a:rPr>
              <a:t>норма = 20 % 12 ай = 1,667 %. Ай сайынғы амортизация сомасы 1,667 % (160000-10000) 100%=2500.</a:t>
            </a:r>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6919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404664"/>
            <a:ext cx="7498080" cy="936104"/>
          </a:xfrm>
        </p:spPr>
        <p:txBody>
          <a:bodyPr>
            <a:noAutofit/>
          </a:bodyPr>
          <a:lstStyle/>
          <a:p>
            <a:r>
              <a:rPr lang="kk-KZ" sz="2400" b="1" dirty="0">
                <a:effectLst/>
                <a:latin typeface="Times New Roman" panose="02020603050405020304" pitchFamily="18" charset="0"/>
                <a:cs typeface="Times New Roman" panose="02020603050405020304" pitchFamily="18" charset="0"/>
              </a:rPr>
              <a:t>Амортизацияны  орындалған жұмыстың  көлеміне  пропорционал </a:t>
            </a:r>
            <a:r>
              <a:rPr lang="kk-KZ" sz="2400" b="1" dirty="0" smtClean="0">
                <a:effectLst/>
                <a:latin typeface="Times New Roman" panose="02020603050405020304" pitchFamily="18" charset="0"/>
                <a:cs typeface="Times New Roman" panose="02020603050405020304" pitchFamily="18" charset="0"/>
              </a:rPr>
              <a:t>түрде </a:t>
            </a:r>
            <a:r>
              <a:rPr lang="kk-KZ" sz="2400" b="1" dirty="0">
                <a:effectLst/>
                <a:latin typeface="Times New Roman" panose="02020603050405020304" pitchFamily="18" charset="0"/>
                <a:cs typeface="Times New Roman" panose="02020603050405020304" pitchFamily="18" charset="0"/>
              </a:rPr>
              <a:t>есептеу әдісі (өндірістік тәсіл</a:t>
            </a:r>
            <a:r>
              <a:rPr lang="kk-KZ" sz="2400" b="1" dirty="0" smtClean="0">
                <a:effectLst/>
                <a:latin typeface="Times New Roman" panose="02020603050405020304" pitchFamily="18" charset="0"/>
                <a:cs typeface="Times New Roman" panose="02020603050405020304" pitchFamily="18" charset="0"/>
              </a:rPr>
              <a:t>)</a:t>
            </a:r>
            <a:r>
              <a:rPr lang="ru-RU" sz="2400" b="1" dirty="0">
                <a:effectLst/>
                <a:latin typeface="Times New Roman" panose="02020603050405020304" pitchFamily="18" charset="0"/>
                <a:cs typeface="Times New Roman" panose="02020603050405020304" pitchFamily="18" charset="0"/>
              </a:rPr>
              <a:t/>
            </a:r>
            <a:br>
              <a:rPr lang="ru-RU" sz="2400" b="1" dirty="0">
                <a:effectLst/>
                <a:latin typeface="Times New Roman" panose="02020603050405020304" pitchFamily="18" charset="0"/>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15616" y="1063903"/>
            <a:ext cx="7786112" cy="2077065"/>
          </a:xfrm>
        </p:spPr>
        <p:txBody>
          <a:bodyPr>
            <a:normAutofit/>
          </a:bodyPr>
          <a:lstStyle/>
          <a:p>
            <a:r>
              <a:rPr lang="kk-KZ" sz="1800" dirty="0">
                <a:latin typeface="Times New Roman" panose="02020603050405020304" pitchFamily="18" charset="0"/>
                <a:cs typeface="Times New Roman" panose="02020603050405020304" pitchFamily="18" charset="0"/>
              </a:rPr>
              <a:t>Бұл әдісте негізгі құралдардың тозуы қызмет көрсетуінің нәтижесінде пайда болады. Бұл әдіс арқылы амортизацияланған есептік объектті қолдану периодында анықталады, яғни амортизация сомасы және өндірістік қуаттың арасында тікелей тәуелділік бар. Амортизацияны анықтау үшін уақыт мерзімі әсер етпейді. өндірістік қуат өнімнің шығу бірлігімен, қызмет көрсету сағатымен, қолдану бірлігімен және т.б сипатталады. Тозу сомасы келесідей формула (1) бойынша анықталады:</a:t>
            </a:r>
            <a:endParaRPr lang="ru-RU" sz="18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1088096681"/>
              </p:ext>
            </p:extLst>
          </p:nvPr>
        </p:nvGraphicFramePr>
        <p:xfrm>
          <a:off x="1187624" y="3314600"/>
          <a:ext cx="2880320" cy="678557"/>
        </p:xfrm>
        <a:graphic>
          <a:graphicData uri="http://schemas.openxmlformats.org/presentationml/2006/ole">
            <mc:AlternateContent xmlns:mc="http://schemas.openxmlformats.org/markup-compatibility/2006">
              <mc:Choice xmlns:v="urn:schemas-microsoft-com:vml" Requires="v">
                <p:oleObj spid="_x0000_s1047" r:id="rId3" imgW="1637589" imgH="393529" progId="Equation.3">
                  <p:embed/>
                </p:oleObj>
              </mc:Choice>
              <mc:Fallback>
                <p:oleObj r:id="rId3" imgW="1637589" imgH="393529"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314600"/>
                        <a:ext cx="2880320" cy="678557"/>
                      </a:xfrm>
                      <a:prstGeom prst="rect">
                        <a:avLst/>
                      </a:prstGeom>
                      <a:solidFill>
                        <a:schemeClr val="accent2"/>
                      </a:solidFill>
                      <a:ln>
                        <a:solidFill>
                          <a:schemeClr val="accent1">
                            <a:lumMod val="75000"/>
                          </a:schemeClr>
                        </a:solidFill>
                      </a:ln>
                    </p:spPr>
                  </p:pic>
                </p:oleObj>
              </mc:Fallback>
            </mc:AlternateContent>
          </a:graphicData>
        </a:graphic>
      </p:graphicFrame>
      <p:sp>
        <p:nvSpPr>
          <p:cNvPr id="6" name="Rectangle 3"/>
          <p:cNvSpPr>
            <a:spLocks noChangeArrowheads="1"/>
          </p:cNvSpPr>
          <p:nvPr/>
        </p:nvSpPr>
        <p:spPr bwMode="auto">
          <a:xfrm>
            <a:off x="5129761" y="709226"/>
            <a:ext cx="40142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kk-KZ"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Прямоугольник 6"/>
          <p:cNvSpPr/>
          <p:nvPr/>
        </p:nvSpPr>
        <p:spPr>
          <a:xfrm>
            <a:off x="4534664" y="3192214"/>
            <a:ext cx="4572000" cy="923330"/>
          </a:xfrm>
          <a:prstGeom prst="rect">
            <a:avLst/>
          </a:prstGeom>
        </p:spPr>
        <p:txBody>
          <a:bodyPr>
            <a:spAutoFit/>
          </a:bodyPr>
          <a:lstStyle/>
          <a:p>
            <a:r>
              <a:rPr lang="kk-KZ" dirty="0">
                <a:latin typeface="Times New Roman" panose="02020603050405020304" pitchFamily="18" charset="0"/>
                <a:cs typeface="Times New Roman" panose="02020603050405020304" pitchFamily="18" charset="0"/>
              </a:rPr>
              <a:t>мұнда, БҚ - бастапқы құн;</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ЖҚ – жойылу құн;</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ЖЖК - жоспарланған жұмыс көлемі.</a:t>
            </a:r>
            <a:endParaRPr lang="ru-RU" dirty="0">
              <a:latin typeface="Times New Roman" panose="02020603050405020304" pitchFamily="18" charset="0"/>
              <a:cs typeface="Times New Roman" panose="02020603050405020304" pitchFamily="18" charset="0"/>
            </a:endParaRPr>
          </a:p>
        </p:txBody>
      </p:sp>
      <p:sp>
        <p:nvSpPr>
          <p:cNvPr id="13" name="Rectangle 9"/>
          <p:cNvSpPr>
            <a:spLocks noChangeArrowheads="1"/>
          </p:cNvSpPr>
          <p:nvPr/>
        </p:nvSpPr>
        <p:spPr bwMode="auto">
          <a:xfrm>
            <a:off x="683568" y="4437112"/>
            <a:ext cx="3686803" cy="181588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L="0" marR="0" lvl="0" indent="450850" algn="just"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4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Мысалы.</a:t>
            </a:r>
            <a:r>
              <a:rPr kumimoji="0" lang="kk-KZ" altLang="ru-RU" sz="1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Техникалық паспортқа сәйкес көшірме қондырғысы 700000 көшірме жасау керек және 14000 сағат жұмыс істеуі керек. Бастапқы құны 17000т, ликвидті құны 1300. Есептік жыл ішіндн 10000 көшірме көшірілген, жұмыс уақыты 18100 сағат. Амортизациялық есептеуі анықтау үшін қажет. </a:t>
            </a:r>
            <a:endParaRPr kumimoji="0" lang="ru-RU" altLang="ru-RU"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9" name="Rectangle 9"/>
          <p:cNvSpPr>
            <a:spLocks noChangeArrowheads="1"/>
          </p:cNvSpPr>
          <p:nvPr/>
        </p:nvSpPr>
        <p:spPr bwMode="auto">
          <a:xfrm>
            <a:off x="4768436" y="4437112"/>
            <a:ext cx="4104456" cy="181588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r>
              <a:rPr lang="kk-KZ" sz="1400" dirty="0">
                <a:latin typeface="Times New Roman" panose="02020603050405020304" pitchFamily="18" charset="0"/>
                <a:cs typeface="Times New Roman" panose="02020603050405020304" pitchFamily="18" charset="0"/>
              </a:rPr>
              <a:t>Тозу сомасы = (17000-1300 )  700000=15700  700000 = 0,022 теңге.</a:t>
            </a:r>
            <a:endParaRPr lang="ru-RU" sz="1400" dirty="0">
              <a:latin typeface="Times New Roman" panose="02020603050405020304" pitchFamily="18" charset="0"/>
              <a:cs typeface="Times New Roman" panose="02020603050405020304" pitchFamily="18" charset="0"/>
            </a:endParaRPr>
          </a:p>
          <a:p>
            <a:r>
              <a:rPr lang="kk-KZ" sz="1400" dirty="0">
                <a:latin typeface="Times New Roman" panose="02020603050405020304" pitchFamily="18" charset="0"/>
                <a:cs typeface="Times New Roman" panose="02020603050405020304" pitchFamily="18" charset="0"/>
              </a:rPr>
              <a:t>Тозу сомасы = (17000-1300)  14000 = 1,12 теңге.</a:t>
            </a:r>
            <a:endParaRPr lang="ru-RU"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Амортизация </a:t>
            </a:r>
            <a:r>
              <a:rPr lang="ru-RU" sz="1400" dirty="0" err="1">
                <a:latin typeface="Times New Roman" panose="02020603050405020304" pitchFamily="18" charset="0"/>
                <a:cs typeface="Times New Roman" panose="02020603050405020304" pitchFamily="18" charset="0"/>
              </a:rPr>
              <a:t>сомасы</a:t>
            </a:r>
            <a:r>
              <a:rPr lang="ru-RU" sz="1400" dirty="0">
                <a:latin typeface="Times New Roman" panose="02020603050405020304" pitchFamily="18" charset="0"/>
                <a:cs typeface="Times New Roman" panose="02020603050405020304" pitchFamily="18" charset="0"/>
              </a:rPr>
              <a:t> 1 </a:t>
            </a:r>
            <a:r>
              <a:rPr lang="ru-RU" sz="1400" dirty="0" err="1">
                <a:latin typeface="Times New Roman" panose="02020603050405020304" pitchFamily="18" charset="0"/>
                <a:cs typeface="Times New Roman" panose="02020603050405020304" pitchFamily="18" charset="0"/>
              </a:rPr>
              <a:t>жыл</a:t>
            </a:r>
            <a:r>
              <a:rPr lang="kk-KZ" sz="1400" dirty="0">
                <a:latin typeface="Times New Roman" panose="02020603050405020304" pitchFamily="18" charset="0"/>
                <a:cs typeface="Times New Roman" panose="02020603050405020304" pitchFamily="18" charset="0"/>
              </a:rPr>
              <a:t>да</a:t>
            </a:r>
            <a:r>
              <a:rPr lang="ru-RU" sz="1400" dirty="0">
                <a:latin typeface="Times New Roman" panose="02020603050405020304" pitchFamily="18" charset="0"/>
                <a:cs typeface="Times New Roman" panose="02020603050405020304" pitchFamily="18" charset="0"/>
              </a:rPr>
              <a:t>= 0,022 110000 = 2420 т</a:t>
            </a:r>
            <a:r>
              <a:rPr lang="kk-KZ" sz="1400" dirty="0">
                <a:latin typeface="Times New Roman" panose="02020603050405020304" pitchFamily="18" charset="0"/>
                <a:cs typeface="Times New Roman" panose="02020603050405020304" pitchFamily="18" charset="0"/>
              </a:rPr>
              <a:t>еңге.</a:t>
            </a:r>
            <a:endParaRPr lang="ru-RU"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Амортизация </a:t>
            </a:r>
            <a:r>
              <a:rPr lang="ru-RU" sz="1400" dirty="0" err="1">
                <a:latin typeface="Times New Roman" panose="02020603050405020304" pitchFamily="18" charset="0"/>
                <a:cs typeface="Times New Roman" panose="02020603050405020304" pitchFamily="18" charset="0"/>
              </a:rPr>
              <a:t>сомасы</a:t>
            </a:r>
            <a:r>
              <a:rPr lang="ru-RU" sz="1400" dirty="0">
                <a:latin typeface="Times New Roman" panose="02020603050405020304" pitchFamily="18" charset="0"/>
                <a:cs typeface="Times New Roman" panose="02020603050405020304" pitchFamily="18" charset="0"/>
              </a:rPr>
              <a:t> 2 </a:t>
            </a:r>
            <a:r>
              <a:rPr lang="ru-RU" sz="1400" dirty="0" err="1">
                <a:latin typeface="Times New Roman" panose="02020603050405020304" pitchFamily="18" charset="0"/>
                <a:cs typeface="Times New Roman" panose="02020603050405020304" pitchFamily="18" charset="0"/>
              </a:rPr>
              <a:t>жылда</a:t>
            </a:r>
            <a:r>
              <a:rPr lang="ru-RU" sz="1400" dirty="0">
                <a:latin typeface="Times New Roman" panose="02020603050405020304" pitchFamily="18" charset="0"/>
                <a:cs typeface="Times New Roman" panose="02020603050405020304" pitchFamily="18" charset="0"/>
              </a:rPr>
              <a:t> = 1,12 18100 = 2128 т</a:t>
            </a:r>
            <a:r>
              <a:rPr lang="kk-KZ" sz="1400" dirty="0">
                <a:latin typeface="Times New Roman" panose="02020603050405020304" pitchFamily="18" charset="0"/>
                <a:cs typeface="Times New Roman" panose="02020603050405020304" pitchFamily="18" charset="0"/>
              </a:rPr>
              <a:t>еңге.</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9747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332656"/>
            <a:ext cx="7498080" cy="907152"/>
          </a:xfrm>
        </p:spPr>
        <p:txBody>
          <a:bodyPr>
            <a:normAutofit/>
          </a:bodyPr>
          <a:lstStyle/>
          <a:p>
            <a:r>
              <a:rPr lang="kk-KZ" sz="2800" b="1" dirty="0">
                <a:effectLst/>
                <a:latin typeface="Times New Roman" panose="02020603050405020304" pitchFamily="18" charset="0"/>
                <a:cs typeface="Times New Roman" panose="02020603050405020304" pitchFamily="18" charset="0"/>
              </a:rPr>
              <a:t>Кемімелі қалдық </a:t>
            </a:r>
            <a:r>
              <a:rPr lang="kk-KZ" sz="2800" b="1" dirty="0" smtClean="0">
                <a:effectLst/>
                <a:latin typeface="Times New Roman" panose="02020603050405020304" pitchFamily="18" charset="0"/>
                <a:cs typeface="Times New Roman" panose="02020603050405020304" pitchFamily="18" charset="0"/>
              </a:rPr>
              <a:t>әдісі</a:t>
            </a:r>
            <a:endParaRPr lang="ru-RU" sz="2800" b="1" dirty="0">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55576" y="1484784"/>
            <a:ext cx="8208912" cy="2376264"/>
          </a:xfrm>
        </p:spPr>
        <p:txBody>
          <a:bodyPr>
            <a:normAutofit/>
          </a:bodyPr>
          <a:lstStyle/>
          <a:p>
            <a:r>
              <a:rPr lang="kk-KZ" sz="1800" dirty="0" smtClean="0">
                <a:latin typeface="Times New Roman" panose="02020603050405020304" pitchFamily="18" charset="0"/>
                <a:cs typeface="Times New Roman" panose="02020603050405020304" pitchFamily="18" charset="0"/>
              </a:rPr>
              <a:t>Бұл </a:t>
            </a:r>
            <a:r>
              <a:rPr lang="kk-KZ" sz="1800" dirty="0">
                <a:latin typeface="Times New Roman" panose="02020603050405020304" pitchFamily="18" charset="0"/>
                <a:cs typeface="Times New Roman" panose="02020603050405020304" pitchFamily="18" charset="0"/>
              </a:rPr>
              <a:t>әдісте амортизацияның екі еселенген нормасын біркелкі әдісте қалдық құнына қолданылады.</a:t>
            </a:r>
            <a:endParaRPr lang="ru-RU" sz="1800" dirty="0">
              <a:latin typeface="Times New Roman" panose="02020603050405020304" pitchFamily="18" charset="0"/>
              <a:cs typeface="Times New Roman" panose="02020603050405020304" pitchFamily="18" charset="0"/>
            </a:endParaRPr>
          </a:p>
          <a:p>
            <a:r>
              <a:rPr lang="kk-KZ" sz="1800" b="1" dirty="0">
                <a:solidFill>
                  <a:srgbClr val="FF0000"/>
                </a:solidFill>
                <a:latin typeface="Times New Roman" panose="02020603050405020304" pitchFamily="18" charset="0"/>
                <a:cs typeface="Times New Roman" panose="02020603050405020304" pitchFamily="18" charset="0"/>
              </a:rPr>
              <a:t>Мысалы.</a:t>
            </a:r>
            <a:r>
              <a:rPr lang="kk-KZ" sz="1800" dirty="0">
                <a:latin typeface="Times New Roman" panose="02020603050405020304" pitchFamily="18" charset="0"/>
                <a:cs typeface="Times New Roman" panose="02020603050405020304" pitchFamily="18" charset="0"/>
              </a:rPr>
              <a:t> Қалдықты азайту әдісінде амортизация нормасы 40 % тең (20 % </a:t>
            </a:r>
            <a:r>
              <a:rPr lang="kk-KZ" sz="1800" dirty="0" smtClean="0">
                <a:latin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cs typeface="Times New Roman" panose="02020603050405020304" pitchFamily="18" charset="0"/>
              </a:rPr>
              <a:t>Бұл 40 % әр жылдың соңындағы қалдық құнына жатады. Болжалды ликвидті құн ақырғы жылдан басқа жыл бойғы тозуды есептеу назарға алынбайды. Ақырғы жылы амортизация сомасы ақырғы жылдың басына қалдық құннан ликвидті құнды азайтумен есептеледі.</a:t>
            </a:r>
            <a:endParaRPr lang="ru-RU" sz="1800" dirty="0">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46445425"/>
              </p:ext>
            </p:extLst>
          </p:nvPr>
        </p:nvGraphicFramePr>
        <p:xfrm>
          <a:off x="1187624" y="4005064"/>
          <a:ext cx="7499351" cy="1828038"/>
        </p:xfrm>
        <a:graphic>
          <a:graphicData uri="http://schemas.openxmlformats.org/drawingml/2006/table">
            <a:tbl>
              <a:tblPr firstRow="1" firstCol="1" lastRow="1" lastCol="1" bandRow="1" bandCol="1">
                <a:tableStyleId>{5940675A-B579-460E-94D1-54222C63F5DA}</a:tableStyleId>
              </a:tblPr>
              <a:tblGrid>
                <a:gridCol w="1595862"/>
                <a:gridCol w="2318799"/>
                <a:gridCol w="1909335"/>
                <a:gridCol w="1675355"/>
              </a:tblGrid>
              <a:tr h="210312">
                <a:tc>
                  <a:txBody>
                    <a:bodyPr/>
                    <a:lstStyle/>
                    <a:p>
                      <a:pPr algn="ctr">
                        <a:lnSpc>
                          <a:spcPct val="115000"/>
                        </a:lnSpc>
                        <a:spcAft>
                          <a:spcPts val="0"/>
                        </a:spcAft>
                        <a:tabLst>
                          <a:tab pos="1260475" algn="l"/>
                          <a:tab pos="3110230" algn="ctr"/>
                        </a:tabLst>
                      </a:pPr>
                      <a:r>
                        <a:rPr lang="kk-KZ" sz="1600" dirty="0">
                          <a:effectLst/>
                          <a:latin typeface="Times New Roman" panose="02020603050405020304" pitchFamily="18" charset="0"/>
                          <a:cs typeface="Times New Roman" panose="02020603050405020304" pitchFamily="18" charset="0"/>
                        </a:rPr>
                        <a:t>Кезең</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Тозудың жылдық сомасы, теңге</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Жинақталған тозу, теңге</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Қалдық құны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64000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64000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96000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2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38400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102400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57600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3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23040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125400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34560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4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13824</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139264</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131736</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5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dirty="0">
                          <a:effectLst/>
                          <a:latin typeface="Times New Roman" panose="02020603050405020304" pitchFamily="18" charset="0"/>
                          <a:cs typeface="Times New Roman" panose="02020603050405020304" pitchFamily="18" charset="0"/>
                        </a:rPr>
                        <a:t>10736</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150000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dirty="0">
                          <a:effectLst/>
                          <a:latin typeface="Times New Roman" panose="02020603050405020304" pitchFamily="18" charset="0"/>
                          <a:cs typeface="Times New Roman" panose="02020603050405020304" pitchFamily="18" charset="0"/>
                        </a:rPr>
                        <a:t>10000</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2066865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362176" cy="1008112"/>
          </a:xfrm>
        </p:spPr>
        <p:txBody>
          <a:bodyPr>
            <a:normAutofit/>
          </a:bodyPr>
          <a:lstStyle/>
          <a:p>
            <a:pPr algn="ctr"/>
            <a: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t> </a:t>
            </a:r>
            <a: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t>Негізгі құралдардың тозу мен </a:t>
            </a:r>
            <a: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t/>
            </a:r>
            <a:b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br>
            <a: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t>амортизация </a:t>
            </a:r>
            <a: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t>есебі</a:t>
            </a:r>
            <a:endParaRPr lang="ru-RU" sz="2800" b="1" dirty="0">
              <a:solidFill>
                <a:schemeClr val="tx2">
                  <a:lumMod val="60000"/>
                  <a:lumOff val="40000"/>
                </a:schemeClr>
              </a:solidFill>
              <a:effectLst/>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557785053"/>
              </p:ext>
            </p:extLst>
          </p:nvPr>
        </p:nvGraphicFramePr>
        <p:xfrm>
          <a:off x="1403648" y="1988840"/>
          <a:ext cx="7200800" cy="4532929"/>
        </p:xfrm>
        <a:graphic>
          <a:graphicData uri="http://schemas.openxmlformats.org/drawingml/2006/table">
            <a:tbl>
              <a:tblPr>
                <a:tableStyleId>{BDBED569-4797-4DF1-A0F4-6AAB3CD982D8}</a:tableStyleId>
              </a:tblPr>
              <a:tblGrid>
                <a:gridCol w="392730"/>
                <a:gridCol w="4773699"/>
                <a:gridCol w="1029223"/>
                <a:gridCol w="1005148"/>
              </a:tblGrid>
              <a:tr h="300504">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Операциялар мазмұны</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Дебет</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Кредит</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r>
              <a:tr h="601009">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1</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00000"/>
                        </a:lnSpc>
                        <a:spcAft>
                          <a:spcPts val="0"/>
                        </a:spcAft>
                      </a:pPr>
                      <a:r>
                        <a:rPr lang="kk-KZ" sz="1600" dirty="0">
                          <a:latin typeface="Times New Roman" panose="02020603050405020304" pitchFamily="18" charset="0"/>
                          <a:cs typeface="Times New Roman" panose="02020603050405020304" pitchFamily="18" charset="0"/>
                        </a:rPr>
                        <a:t>Ұйымға келіп түскен, кіріске алынған негізгі құралдарының тозу сомасына</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2410</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2420</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r>
              <a:tr h="1117359">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00000"/>
                        </a:lnSpc>
                        <a:spcAft>
                          <a:spcPts val="0"/>
                        </a:spcAft>
                      </a:pPr>
                      <a:r>
                        <a:rPr lang="kk-KZ" sz="1600" dirty="0">
                          <a:latin typeface="Times New Roman" panose="02020603050405020304" pitchFamily="18" charset="0"/>
                          <a:cs typeface="Times New Roman" panose="02020603050405020304" pitchFamily="18" charset="0"/>
                        </a:rPr>
                        <a:t>Ұйымның басқа заңды және жеке тұлғаларға сатқан немесе басқадай жолмен есептен шығарған негізгі құралдарына бұрын есептелген тозу сомасының есептен шығарылуына</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2410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r>
              <a:tr h="2514057">
                <a:tc>
                  <a:txBody>
                    <a:bodyPr/>
                    <a:lstStyle/>
                    <a:p>
                      <a:pPr algn="ctr">
                        <a:lnSpc>
                          <a:spcPct val="100000"/>
                        </a:lnSpc>
                        <a:spcAft>
                          <a:spcPts val="0"/>
                        </a:spcAft>
                      </a:pPr>
                      <a:r>
                        <a:rPr lang="kk-KZ" sz="1600" dirty="0" smtClean="0">
                          <a:latin typeface="Times New Roman" panose="02020603050405020304" pitchFamily="18" charset="0"/>
                          <a:cs typeface="Times New Roman" panose="02020603050405020304" pitchFamily="18" charset="0"/>
                        </a:rPr>
                        <a:t>3</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00000"/>
                        </a:lnSpc>
                        <a:spcAft>
                          <a:spcPts val="0"/>
                        </a:spcAft>
                      </a:pPr>
                      <a:r>
                        <a:rPr lang="kk-KZ" sz="1600" dirty="0">
                          <a:latin typeface="Times New Roman" panose="02020603050405020304" pitchFamily="18" charset="0"/>
                          <a:cs typeface="Times New Roman" panose="02020603050405020304" pitchFamily="18" charset="0"/>
                        </a:rPr>
                        <a:t>Негізі құралдарға есептелген тозу сомасына:</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негізгі өндірісте;</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қосалқы өндірісте;</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жалпы шаруашылыққа арналған;</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сатуға қызмет көрсететін салада;</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күрделі құрылысқа пайдалануда;</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алдағы есепті кезеңге жатқызылғандары:</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қысқа мерзімге жалға берілгендеріне.</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endParaRPr lang="kk-KZ"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en-US" sz="1600" dirty="0">
                          <a:latin typeface="Times New Roman" panose="02020603050405020304" pitchFamily="18" charset="0"/>
                          <a:cs typeface="Times New Roman" panose="02020603050405020304" pitchFamily="18" charset="0"/>
                        </a:rPr>
                        <a:t>8</a:t>
                      </a:r>
                      <a:r>
                        <a:rPr lang="kk-KZ" sz="1600" dirty="0">
                          <a:latin typeface="Times New Roman" panose="02020603050405020304" pitchFamily="18" charset="0"/>
                          <a:cs typeface="Times New Roman" panose="02020603050405020304" pitchFamily="18" charset="0"/>
                        </a:rPr>
                        <a:t>110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en-US" sz="1600" dirty="0">
                          <a:latin typeface="Times New Roman" panose="02020603050405020304" pitchFamily="18" charset="0"/>
                          <a:cs typeface="Times New Roman" panose="02020603050405020304" pitchFamily="18" charset="0"/>
                        </a:rPr>
                        <a:t>8</a:t>
                      </a:r>
                      <a:r>
                        <a:rPr lang="kk-KZ" sz="1600" dirty="0">
                          <a:latin typeface="Times New Roman" panose="02020603050405020304" pitchFamily="18" charset="0"/>
                          <a:cs typeface="Times New Roman" panose="02020603050405020304" pitchFamily="18" charset="0"/>
                        </a:rPr>
                        <a:t>310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7210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7110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2930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1620, 2910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7420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endParaRPr lang="kk-KZ"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sp>
        <p:nvSpPr>
          <p:cNvPr id="3" name="Прямоугольник 2"/>
          <p:cNvSpPr/>
          <p:nvPr/>
        </p:nvSpPr>
        <p:spPr>
          <a:xfrm>
            <a:off x="1403648" y="1196752"/>
            <a:ext cx="7344816" cy="1200329"/>
          </a:xfrm>
          <a:prstGeom prst="rect">
            <a:avLst/>
          </a:prstGeom>
        </p:spPr>
        <p:txBody>
          <a:bodyPr wrap="square">
            <a:spAutoFit/>
          </a:bodyPr>
          <a:lstStyle/>
          <a:p>
            <a:pPr algn="just"/>
            <a:r>
              <a:rPr lang="ru-RU" dirty="0" err="1" smtClean="0">
                <a:latin typeface="Times New Roman" pitchFamily="18" charset="0"/>
                <a:cs typeface="Times New Roman" pitchFamily="18" charset="0"/>
              </a:rPr>
              <a:t>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құралдардың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тозуы</a:t>
            </a:r>
            <a:r>
              <a:rPr lang="ru-RU" dirty="0" smtClean="0">
                <a:latin typeface="Times New Roman" pitchFamily="18" charset="0"/>
                <a:cs typeface="Times New Roman" pitchFamily="18" charset="0"/>
              </a:rPr>
              <a:t> 2420 «Нег</a:t>
            </a:r>
            <a:r>
              <a:rPr lang="kk-KZ" dirty="0" smtClean="0">
                <a:latin typeface="Times New Roman" pitchFamily="18" charset="0"/>
                <a:cs typeface="Times New Roman" pitchFamily="18" charset="0"/>
              </a:rPr>
              <a:t>ізгі құралдардың амортизациясы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шотында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жүргізіледі</a:t>
            </a:r>
            <a:endParaRPr lang="ru-RU" dirty="0" smtClean="0">
              <a:latin typeface="Times New Roman" pitchFamily="18" charset="0"/>
              <a:cs typeface="Times New Roman" pitchFamily="18" charset="0"/>
            </a:endParaRPr>
          </a:p>
          <a:p>
            <a:pPr algn="just"/>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29858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dirty="0" smtClean="0">
                <a:latin typeface="Times New Roman" panose="02020603050405020304" pitchFamily="18" charset="0"/>
                <a:cs typeface="Times New Roman" panose="02020603050405020304" pitchFamily="18" charset="0"/>
              </a:rPr>
              <a:t>Бақылау сұрақтары</a:t>
            </a:r>
            <a:endParaRPr lang="ru-RU"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99592" y="1447800"/>
            <a:ext cx="8034096" cy="4800600"/>
          </a:xfrm>
        </p:spPr>
        <p:txBody>
          <a:bodyPr>
            <a:normAutofit/>
          </a:bodyPr>
          <a:lstStyle/>
          <a:p>
            <a:r>
              <a:rPr lang="kk-KZ" sz="2800" dirty="0">
                <a:latin typeface="Times New Roman" panose="02020603050405020304" pitchFamily="18" charset="0"/>
                <a:cs typeface="Times New Roman" panose="02020603050405020304" pitchFamily="18" charset="0"/>
              </a:rPr>
              <a:t>1) Негізгі құралдарды жіктеу және бағалау. </a:t>
            </a:r>
            <a:endParaRPr lang="ru-RU" sz="2800" dirty="0">
              <a:latin typeface="Times New Roman" panose="02020603050405020304" pitchFamily="18" charset="0"/>
              <a:cs typeface="Times New Roman" panose="02020603050405020304" pitchFamily="18" charset="0"/>
            </a:endParaRPr>
          </a:p>
          <a:p>
            <a:pPr lvl="0"/>
            <a:r>
              <a:rPr lang="kk-KZ" sz="2800" dirty="0" smtClean="0">
                <a:latin typeface="Times New Roman" panose="02020603050405020304" pitchFamily="18" charset="0"/>
                <a:cs typeface="Times New Roman" panose="02020603050405020304" pitchFamily="18" charset="0"/>
              </a:rPr>
              <a:t>2) Негізгі </a:t>
            </a:r>
            <a:r>
              <a:rPr lang="kk-KZ" sz="2800" dirty="0">
                <a:latin typeface="Times New Roman" panose="02020603050405020304" pitchFamily="18" charset="0"/>
                <a:cs typeface="Times New Roman" panose="02020603050405020304" pitchFamily="18" charset="0"/>
              </a:rPr>
              <a:t>құралдардың шығыс етілуі. </a:t>
            </a:r>
            <a:endParaRPr lang="ru-RU" sz="2800" dirty="0">
              <a:latin typeface="Times New Roman" panose="02020603050405020304" pitchFamily="18" charset="0"/>
              <a:cs typeface="Times New Roman" panose="02020603050405020304" pitchFamily="18" charset="0"/>
            </a:endParaRPr>
          </a:p>
          <a:p>
            <a:pPr lvl="0"/>
            <a:r>
              <a:rPr lang="kk-KZ" sz="2800" dirty="0" smtClean="0">
                <a:latin typeface="Times New Roman" panose="02020603050405020304" pitchFamily="18" charset="0"/>
                <a:cs typeface="Times New Roman" panose="02020603050405020304" pitchFamily="18" charset="0"/>
              </a:rPr>
              <a:t>3) Негізгі </a:t>
            </a:r>
            <a:r>
              <a:rPr lang="kk-KZ" sz="2800" dirty="0">
                <a:latin typeface="Times New Roman" panose="02020603050405020304" pitchFamily="18" charset="0"/>
                <a:cs typeface="Times New Roman" panose="02020603050405020304" pitchFamily="18" charset="0"/>
              </a:rPr>
              <a:t>құралдарды түгендеу. </a:t>
            </a:r>
            <a:endParaRPr lang="ru-RU" sz="2800" dirty="0">
              <a:latin typeface="Times New Roman" panose="02020603050405020304" pitchFamily="18" charset="0"/>
              <a:cs typeface="Times New Roman" panose="02020603050405020304" pitchFamily="18" charset="0"/>
            </a:endParaRPr>
          </a:p>
          <a:p>
            <a:r>
              <a:rPr lang="kk-KZ" sz="2800" dirty="0" smtClean="0">
                <a:latin typeface="Times New Roman" panose="02020603050405020304" pitchFamily="18" charset="0"/>
                <a:cs typeface="Times New Roman" panose="02020603050405020304" pitchFamily="18" charset="0"/>
              </a:rPr>
              <a:t>4)  </a:t>
            </a:r>
            <a:r>
              <a:rPr lang="kk-KZ" sz="2800" dirty="0">
                <a:latin typeface="Times New Roman" panose="02020603050405020304" pitchFamily="18" charset="0"/>
                <a:cs typeface="Times New Roman" panose="02020603050405020304" pitchFamily="18" charset="0"/>
              </a:rPr>
              <a:t>Негізгі құралдардың амортизациясы және есептеу әдістері.</a:t>
            </a:r>
            <a:endParaRPr lang="ru-RU" sz="2800" dirty="0">
              <a:latin typeface="Times New Roman" panose="02020603050405020304" pitchFamily="18" charset="0"/>
              <a:cs typeface="Times New Roman" panose="02020603050405020304" pitchFamily="18" charset="0"/>
            </a:endParaRPr>
          </a:p>
          <a:p>
            <a:pPr marL="82296" indent="0">
              <a:buNone/>
            </a:pP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5724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rot="19481466">
            <a:off x="1187624" y="2708920"/>
            <a:ext cx="7498080" cy="1143000"/>
          </a:xfrm>
        </p:spPr>
        <p:txBody>
          <a:bodyPr/>
          <a:lstStyle/>
          <a:p>
            <a:r>
              <a:rPr lang="kk-KZ" dirty="0" smtClean="0"/>
              <a:t>НАЗАРЛАРЫҢЫЗҒА </a:t>
            </a:r>
            <a:r>
              <a:rPr lang="kk-KZ" dirty="0" smtClean="0"/>
              <a:t>РАХМЕТ!</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2202</TotalTime>
  <Words>971</Words>
  <Application>Microsoft Office PowerPoint</Application>
  <PresentationFormat>Экран (4:3)</PresentationFormat>
  <Paragraphs>149</Paragraphs>
  <Slides>16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Солнцестояние</vt:lpstr>
      <vt:lpstr>Equation.3</vt:lpstr>
      <vt:lpstr>9 дәріс тақырыбы: Негізгі құралдар есебі</vt:lpstr>
      <vt:lpstr> Бухгалтерлік есептілікте негізгі құралдар туралы ашылуға тиіс ақпарат  </vt:lpstr>
      <vt:lpstr>Презентация PowerPoint</vt:lpstr>
      <vt:lpstr>Презентация PowerPoint</vt:lpstr>
      <vt:lpstr>Презентация PowerPoint</vt:lpstr>
      <vt:lpstr>Презентация PowerPoint</vt:lpstr>
      <vt:lpstr> Негізгі құралдар қозғалысының  есебі</vt:lpstr>
      <vt:lpstr>Презентация PowerPoint</vt:lpstr>
      <vt:lpstr>Презентация PowerPoint</vt:lpstr>
      <vt:lpstr>Презентация PowerPoint</vt:lpstr>
      <vt:lpstr>Құнды біркелкі есептеп шығару әдісі</vt:lpstr>
      <vt:lpstr>Амортизацияны  орындалған жұмыстың  көлеміне  пропорционал түрде есептеу әдісі (өндірістік тәсіл) </vt:lpstr>
      <vt:lpstr>Кемімелі қалдық әдісі</vt:lpstr>
      <vt:lpstr> Негізгі құралдардың тозу мен  амортизация есебі</vt:lpstr>
      <vt:lpstr>Бақылау сұрақтары</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Негізгі құралдардың есебі және аудитін жетілдіру  («АИР Строй Монтаж» ЖШС үлгісінде)</dc:title>
  <dc:creator>Гульжан</dc:creator>
  <cp:lastModifiedBy>ninja997@mail.ru</cp:lastModifiedBy>
  <cp:revision>207</cp:revision>
  <dcterms:created xsi:type="dcterms:W3CDTF">2015-04-03T16:07:44Z</dcterms:created>
  <dcterms:modified xsi:type="dcterms:W3CDTF">2020-03-14T18:22:48Z</dcterms:modified>
</cp:coreProperties>
</file>